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63" r:id="rId4"/>
    <p:sldId id="258" r:id="rId5"/>
    <p:sldId id="264" r:id="rId6"/>
    <p:sldId id="265" r:id="rId7"/>
    <p:sldId id="267" r:id="rId8"/>
    <p:sldId id="266" r:id="rId9"/>
    <p:sldId id="268" r:id="rId10"/>
    <p:sldId id="271" r:id="rId11"/>
    <p:sldId id="270" r:id="rId12"/>
    <p:sldId id="272" r:id="rId13"/>
    <p:sldId id="273" r:id="rId14"/>
    <p:sldId id="261" r:id="rId15"/>
    <p:sldId id="276" r:id="rId16"/>
    <p:sldId id="275" r:id="rId17"/>
    <p:sldId id="283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427E36"/>
    <a:srgbClr val="534334"/>
    <a:srgbClr val="453075"/>
    <a:srgbClr val="221540"/>
    <a:srgbClr val="E7DDE6"/>
    <a:srgbClr val="BD9EBA"/>
    <a:srgbClr val="26606C"/>
    <a:srgbClr val="506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58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4505B9-881B-61EF-CD38-239E52016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10B028-0AA8-A308-8EED-446D8C90C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EBF7CD-3CE3-3F50-D59E-95B210AC1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69CF-8E48-4C33-B798-5498A918B0C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355185-4EB4-E5CB-E931-A9451FDA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BBAB9A-6AD1-2C16-E49F-BE6A837E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288-46EE-42A9-8DB0-2BF18F8054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4271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636238-40BA-4ED5-6301-D10DCECBD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3CE800-1411-7A31-4B40-FFA65FE73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64DD15-FC76-4DDD-824A-A9084458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69CF-8E48-4C33-B798-5498A918B0C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EFE16A-7DCD-081C-8C56-38D23C27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6FA766-442B-4240-99F7-2B18D1F98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288-46EE-42A9-8DB0-2BF18F8054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4951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6E2692-E2C9-9FEA-FE84-3A05BBD8B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EC951D-F0DA-1B6E-7DAE-45CCA62A4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4966D8-4B9B-639C-FAB2-214693034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69CF-8E48-4C33-B798-5498A918B0C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A9803B-BDD5-F742-9383-0D403A96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80C4DE-B204-C306-A366-80B07DF4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288-46EE-42A9-8DB0-2BF18F8054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155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CE8A5E-0AEF-ADCD-4AB8-2B109D5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EC26AB-B5B6-2EED-32FD-CF1318EA2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EAB613-83F7-FD5C-BA44-A3B90AE9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69CF-8E48-4C33-B798-5498A918B0C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E4ABB2-6A5F-E4CF-4D70-CA492099E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F6B858-2C43-B2DE-43DC-A001DD494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288-46EE-42A9-8DB0-2BF18F8054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4693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9702D-21AE-3ACF-F8E6-F0AB7C58D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0B2918-0B5C-2F5E-EF8C-AF8BD3CB9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91C4FA-95B8-4C3D-C4C7-8CB943AFE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69CF-8E48-4C33-B798-5498A918B0C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C5D693-B912-2940-0517-95FE795B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7E887A-F7BB-C6EB-1DDE-1EF00312D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288-46EE-42A9-8DB0-2BF18F8054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74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707630-9BB3-6E8F-C3AC-EE5A3D553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424F6C-6EA6-E5DF-F0F4-50CF709B4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C87EDD-CC4F-6930-C004-E5AAECECB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55F981C-A94B-FA44-9DC1-3C3B63698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69CF-8E48-4C33-B798-5498A918B0C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7EE199-A449-780E-4B08-1F22E840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EB7EB2-5072-9F47-E7B0-66122049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288-46EE-42A9-8DB0-2BF18F8054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721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7202E-1D42-F405-C186-256824D30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520CF6-4BD9-11F4-1923-90C52D74D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18B569-1288-F1BA-A31C-70896AD9B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35227BC-B835-E0BC-19C5-BB5B04F7A5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1FC108F-03A3-AE7F-63C5-66C031742C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E3DA3A5-B5C6-2E9B-C37A-C3A7C66DF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69CF-8E48-4C33-B798-5498A918B0C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38DE101-8DED-CCF3-235F-B0968B0A5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FFF470-4525-90CC-D7DA-ADF4D4416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288-46EE-42A9-8DB0-2BF18F8054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72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70301F-30C2-F705-6475-2BA2F326D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C24128F-8133-94F8-76C2-7899321E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69CF-8E48-4C33-B798-5498A918B0C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546CCFB-A47E-F8A6-D039-B03202626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4E40B0-F18C-F363-6480-A59377B5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288-46EE-42A9-8DB0-2BF18F8054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241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A5D59F8-B334-B8E5-9F81-2ADF75043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69CF-8E48-4C33-B798-5498A918B0C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2E1D785-CEC9-E4E3-ACC6-A6BBE3A57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13EE20-7AB5-49D0-E19A-EB5F4792E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288-46EE-42A9-8DB0-2BF18F8054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666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40B060-A98C-9370-AB19-DA2AC207E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3DE6F4-F8CC-C467-6D95-6F8A7AEC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DDA70B-1469-F2C6-5076-3905AE537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AB86A2-1D20-EFA7-3C0B-F367EF1A1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69CF-8E48-4C33-B798-5498A918B0C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372285-D26E-4397-D4FD-10003F456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F91CCC-0A50-55E8-3A1A-47AB925B5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288-46EE-42A9-8DB0-2BF18F8054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804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B8A58-439F-E58A-8D4F-AC41BEDC3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9576E72-453A-8A99-A979-FA9D3F5E10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F5B970-7BD4-87E8-46F8-D9EB59222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5ACB5A-FE9B-9267-E9BA-3EB8F4C2A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69CF-8E48-4C33-B798-5498A918B0C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F6BC49-D6BE-3E2B-9AC3-CB7849C71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1706512-6325-AEE8-B119-BB6A93BD3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288-46EE-42A9-8DB0-2BF18F8054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8689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18506BD-B614-B200-D7EF-5604DC2D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C107F6-9D41-82DC-2AF9-8CAA1AF12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E90268-1D3B-9F65-83BE-86368C0B2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B69CF-8E48-4C33-B798-5498A918B0C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FCE186-6EDD-BBFA-4D9A-086AF9048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DFD777-7872-D115-602D-B5718CBCA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D5288-46EE-42A9-8DB0-2BF18F8054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799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microsoft.com/office/2007/relationships/hdphoto" Target="../media/hdphoto1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.wdp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4.jp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77B51D-7551-2728-68B7-7206BC04D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53D4CF1-552D-06B5-E643-CC744EA9BE61}"/>
              </a:ext>
            </a:extLst>
          </p:cNvPr>
          <p:cNvSpPr txBox="1"/>
          <p:nvPr/>
        </p:nvSpPr>
        <p:spPr>
          <a:xfrm>
            <a:off x="132203" y="0"/>
            <a:ext cx="9072757" cy="92333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5400" b="1" dirty="0">
                <a:ln w="3175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dist="38100" dir="10800000" algn="r" rotWithShape="0">
                    <a:prstClr val="black"/>
                  </a:outerShdw>
                </a:effectLst>
                <a:latin typeface="Abhaya Libre ExtraBold" panose="02000803000000000000" pitchFamily="2" charset="0"/>
                <a:cs typeface="Abhaya Libre ExtraBold" panose="02000803000000000000" pitchFamily="2" charset="0"/>
              </a:rPr>
              <a:t>Je Zákon přepis Boží povahy?</a:t>
            </a:r>
          </a:p>
        </p:txBody>
      </p:sp>
    </p:spTree>
    <p:extLst>
      <p:ext uri="{BB962C8B-B14F-4D97-AF65-F5344CB8AC3E}">
        <p14:creationId xmlns:p14="http://schemas.microsoft.com/office/powerpoint/2010/main" val="176232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El contenido generado por IA puede ser incorrecto.">
            <a:extLst>
              <a:ext uri="{FF2B5EF4-FFF2-40B4-BE49-F238E27FC236}">
                <a16:creationId xmlns:a16="http://schemas.microsoft.com/office/drawing/2014/main" id="{D975DDD2-0BDB-6F9D-2145-FA35B87F7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43" y="52536"/>
            <a:ext cx="5937516" cy="19994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Forma&#10;&#10;El contenido generado por IA puede ser incorrecto.">
            <a:extLst>
              <a:ext uri="{FF2B5EF4-FFF2-40B4-BE49-F238E27FC236}">
                <a16:creationId xmlns:a16="http://schemas.microsoft.com/office/drawing/2014/main" id="{B1BE42BE-738B-A38A-72CC-7DAD78710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" y="52536"/>
            <a:ext cx="5937516" cy="1999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94E7CDA-8276-6403-5911-A3244533EC18}"/>
              </a:ext>
            </a:extLst>
          </p:cNvPr>
          <p:cNvSpPr txBox="1"/>
          <p:nvPr/>
        </p:nvSpPr>
        <p:spPr>
          <a:xfrm>
            <a:off x="865485" y="636782"/>
            <a:ext cx="4616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n>
                  <a:solidFill>
                    <a:srgbClr val="FFFF00"/>
                  </a:solidFill>
                </a:ln>
                <a:solidFill>
                  <a:srgbClr val="557A57"/>
                </a:solidFill>
              </a:rPr>
              <a:t>BŮH JE VĚČNÝ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4387617-F569-5643-9665-9242D723FC89}"/>
              </a:ext>
            </a:extLst>
          </p:cNvPr>
          <p:cNvSpPr txBox="1"/>
          <p:nvPr/>
        </p:nvSpPr>
        <p:spPr>
          <a:xfrm>
            <a:off x="6850593" y="602487"/>
            <a:ext cx="4475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n>
                  <a:solidFill>
                    <a:schemeClr val="bg1"/>
                  </a:solidFill>
                </a:ln>
                <a:solidFill>
                  <a:srgbClr val="9C5514"/>
                </a:solidFill>
              </a:rPr>
              <a:t>ZÁKON JE VĚČNÝ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A114F8-475D-8009-6036-450A4163C81F}"/>
              </a:ext>
            </a:extLst>
          </p:cNvPr>
          <p:cNvSpPr txBox="1"/>
          <p:nvPr/>
        </p:nvSpPr>
        <p:spPr>
          <a:xfrm flipH="1">
            <a:off x="79239" y="4867725"/>
            <a:ext cx="6482925" cy="1938992"/>
          </a:xfrm>
          <a:prstGeom prst="homePlate">
            <a:avLst>
              <a:gd name="adj" fmla="val 23379"/>
            </a:avLst>
          </a:prstGeom>
          <a:solidFill>
            <a:srgbClr val="557A57"/>
          </a:solidFill>
          <a:ln>
            <a:solidFill>
              <a:srgbClr val="547A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lvl1pPr>
              <a:defRPr sz="2400" b="1"/>
            </a:lvl1pPr>
          </a:lstStyle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B8B1BB-9F74-BE2C-C9A3-07AE163A5C41}"/>
              </a:ext>
            </a:extLst>
          </p:cNvPr>
          <p:cNvSpPr txBox="1"/>
          <p:nvPr/>
        </p:nvSpPr>
        <p:spPr>
          <a:xfrm>
            <a:off x="6175244" y="2149343"/>
            <a:ext cx="5937516" cy="1938992"/>
          </a:xfrm>
          <a:prstGeom prst="homePlate">
            <a:avLst>
              <a:gd name="adj" fmla="val 17831"/>
            </a:avLst>
          </a:prstGeom>
          <a:solidFill>
            <a:srgbClr val="AD661A"/>
          </a:solidFill>
          <a:ln>
            <a:solidFill>
              <a:srgbClr val="AD661A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lvl1pPr>
              <a:defRPr sz="2400" b="1"/>
            </a:lvl1pPr>
          </a:lstStyle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6F9F3E-D9C8-763C-F816-1085F0F581D4}"/>
              </a:ext>
            </a:extLst>
          </p:cNvPr>
          <p:cNvSpPr txBox="1"/>
          <p:nvPr/>
        </p:nvSpPr>
        <p:spPr>
          <a:xfrm>
            <a:off x="6043652" y="2156679"/>
            <a:ext cx="59375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Činy jeho rukou jsou pravda a právo,         všechna jeho ustanovení jsou věrná, spolehlivá navěky a navždy, pravdou                      a přímostí vytvořená</a:t>
            </a:r>
            <a:r>
              <a:rPr lang="es-ES" sz="2400" b="1" dirty="0">
                <a:solidFill>
                  <a:schemeClr val="bg1"/>
                </a:solidFill>
              </a:rPr>
              <a:t>.</a:t>
            </a:r>
            <a:br>
              <a:rPr lang="es-ES" sz="2400" b="1" dirty="0">
                <a:solidFill>
                  <a:schemeClr val="bg1"/>
                </a:solidFill>
              </a:rPr>
            </a:br>
            <a:r>
              <a:rPr lang="es-ES" sz="2400" b="1" dirty="0">
                <a:solidFill>
                  <a:schemeClr val="bg1"/>
                </a:solidFill>
              </a:rPr>
              <a:t>(</a:t>
            </a:r>
            <a:r>
              <a:rPr lang="cs-CZ" sz="2400" b="1" dirty="0">
                <a:solidFill>
                  <a:schemeClr val="bg1"/>
                </a:solidFill>
              </a:rPr>
              <a:t>Ž</a:t>
            </a:r>
            <a:r>
              <a:rPr lang="es-ES" sz="2400" b="1" dirty="0">
                <a:solidFill>
                  <a:schemeClr val="bg1"/>
                </a:solidFill>
              </a:rPr>
              <a:t>alm 111</a:t>
            </a:r>
            <a:r>
              <a:rPr lang="cs-CZ" sz="2400" b="1" dirty="0">
                <a:solidFill>
                  <a:schemeClr val="bg1"/>
                </a:solidFill>
              </a:rPr>
              <a:t>,</a:t>
            </a:r>
            <a:r>
              <a:rPr lang="es-ES" sz="2400" b="1" dirty="0">
                <a:solidFill>
                  <a:schemeClr val="bg1"/>
                </a:solidFill>
              </a:rPr>
              <a:t>7-8)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1ED2B2D-18A0-D23B-E187-69EEA2114B33}"/>
              </a:ext>
            </a:extLst>
          </p:cNvPr>
          <p:cNvSpPr txBox="1"/>
          <p:nvPr/>
        </p:nvSpPr>
        <p:spPr>
          <a:xfrm>
            <a:off x="438550" y="5052391"/>
            <a:ext cx="59375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Cožpak nevíš? Cožpak jsi neslyšel</a:t>
            </a:r>
            <a:r>
              <a:rPr lang="es-ES" sz="2400" b="1" dirty="0">
                <a:solidFill>
                  <a:schemeClr val="bg1"/>
                </a:solidFill>
              </a:rPr>
              <a:t>? </a:t>
            </a:r>
            <a:r>
              <a:rPr lang="cs-CZ" sz="2400" b="1" dirty="0">
                <a:solidFill>
                  <a:schemeClr val="bg1"/>
                </a:solidFill>
              </a:rPr>
              <a:t>Hospodin, Bůh věčný, stvořitel končin země, není zemdlený, není znavený, jeho rozumnost vystihnout nelze</a:t>
            </a:r>
            <a:r>
              <a:rPr lang="es-ES" sz="2400" b="1" dirty="0">
                <a:solidFill>
                  <a:schemeClr val="bg1"/>
                </a:solidFill>
              </a:rPr>
              <a:t>. (I</a:t>
            </a:r>
            <a:r>
              <a:rPr lang="cs-CZ" sz="2400" b="1" dirty="0" err="1">
                <a:solidFill>
                  <a:schemeClr val="bg1"/>
                </a:solidFill>
              </a:rPr>
              <a:t>zaiáš</a:t>
            </a:r>
            <a:r>
              <a:rPr lang="es-ES" sz="2400" b="1" dirty="0">
                <a:solidFill>
                  <a:schemeClr val="bg1"/>
                </a:solidFill>
              </a:rPr>
              <a:t> 40</a:t>
            </a:r>
            <a:r>
              <a:rPr lang="cs-CZ" sz="2400" b="1" dirty="0">
                <a:solidFill>
                  <a:schemeClr val="bg1"/>
                </a:solidFill>
              </a:rPr>
              <a:t>,</a:t>
            </a:r>
            <a:r>
              <a:rPr lang="es-ES" sz="2400" b="1" dirty="0">
                <a:solidFill>
                  <a:schemeClr val="bg1"/>
                </a:solidFill>
              </a:rPr>
              <a:t>28)</a:t>
            </a:r>
          </a:p>
        </p:txBody>
      </p:sp>
      <p:pic>
        <p:nvPicPr>
          <p:cNvPr id="15" name="Imagen 14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8FA6F559-1F7C-5863-F954-09D0244CF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71" y="4200322"/>
            <a:ext cx="5272688" cy="2605569"/>
          </a:xfrm>
          <a:prstGeom prst="rect">
            <a:avLst/>
          </a:prstGeom>
          <a:blipFill dpi="0" rotWithShape="1">
            <a:blip r:embed="rId6"/>
            <a:srcRect/>
            <a:stretch>
              <a:fillRect l="257" t="-73711" r="-257" b="-131213"/>
            </a:stretch>
          </a:blipFill>
          <a:ln>
            <a:solidFill>
              <a:srgbClr val="AD661A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  <p:pic>
        <p:nvPicPr>
          <p:cNvPr id="19" name="Imagen 18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321302D-E97B-20BC-9EAE-FAAC8AC664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5"/>
          <a:stretch>
            <a:fillRect/>
          </a:stretch>
        </p:blipFill>
        <p:spPr>
          <a:xfrm>
            <a:off x="297273" y="2093444"/>
            <a:ext cx="5614786" cy="2690930"/>
          </a:xfrm>
          <a:prstGeom prst="rect">
            <a:avLst/>
          </a:prstGeom>
          <a:blipFill dpi="0" rotWithShape="1">
            <a:blip r:embed="rId6"/>
            <a:srcRect/>
            <a:stretch>
              <a:fillRect l="257" t="-73711" r="-257" b="-131213"/>
            </a:stretch>
          </a:blipFill>
          <a:ln>
            <a:solidFill>
              <a:srgbClr val="38613D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325FEE4-19BE-C576-197F-24258B0C3596}"/>
              </a:ext>
            </a:extLst>
          </p:cNvPr>
          <p:cNvSpPr txBox="1"/>
          <p:nvPr/>
        </p:nvSpPr>
        <p:spPr>
          <a:xfrm>
            <a:off x="270425" y="510155"/>
            <a:ext cx="625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>
                  <a:solidFill>
                    <a:srgbClr val="FFFF00"/>
                  </a:solidFill>
                </a:ln>
                <a:solidFill>
                  <a:srgbClr val="557A57"/>
                </a:solidFill>
              </a:rPr>
              <a:t>8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86C3653-BD63-3AAD-DBB5-44FCEA2C3F0D}"/>
              </a:ext>
            </a:extLst>
          </p:cNvPr>
          <p:cNvSpPr txBox="1"/>
          <p:nvPr/>
        </p:nvSpPr>
        <p:spPr>
          <a:xfrm>
            <a:off x="11315994" y="510155"/>
            <a:ext cx="625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>
                  <a:solidFill>
                    <a:srgbClr val="FFFF00"/>
                  </a:solidFill>
                </a:ln>
                <a:solidFill>
                  <a:srgbClr val="9C5514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02126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  <p:bldP spid="13" grpId="0" animBg="1"/>
      <p:bldP spid="9" grpId="0"/>
      <p:bldP spid="7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C144DDF-97EE-11D8-AA65-0448BDCB8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8" y="82257"/>
            <a:ext cx="5871882" cy="1171262"/>
          </a:xfrm>
          <a:prstGeom prst="rect">
            <a:avLst/>
          </a:prstGeom>
        </p:spPr>
      </p:pic>
      <p:pic>
        <p:nvPicPr>
          <p:cNvPr id="11" name="Imagen 10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CD8EB4AA-4CAE-1950-36AB-EE204FFFC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78" y="68862"/>
            <a:ext cx="6096005" cy="119805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9AE86B0-14A4-06DF-EA57-2ABA8C98224C}"/>
              </a:ext>
            </a:extLst>
          </p:cNvPr>
          <p:cNvSpPr txBox="1"/>
          <p:nvPr/>
        </p:nvSpPr>
        <p:spPr>
          <a:xfrm>
            <a:off x="1541929" y="284354"/>
            <a:ext cx="4401672" cy="707886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s-ES" sz="4000" b="1" dirty="0">
                <a:ln>
                  <a:solidFill>
                    <a:srgbClr val="FFFF00"/>
                  </a:solidFill>
                </a:ln>
                <a:solidFill>
                  <a:srgbClr val="915C5F"/>
                </a:solidFill>
              </a:rPr>
              <a:t>BŮH JE DUCHOVNÍ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8DD9751-1A79-57EE-4310-EA60F5640F41}"/>
              </a:ext>
            </a:extLst>
          </p:cNvPr>
          <p:cNvSpPr txBox="1"/>
          <p:nvPr/>
        </p:nvSpPr>
        <p:spPr>
          <a:xfrm>
            <a:off x="5979453" y="284354"/>
            <a:ext cx="4661651" cy="707886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s-ES" sz="4000" b="1" dirty="0">
                <a:ln>
                  <a:solidFill>
                    <a:srgbClr val="FFFF00"/>
                  </a:solidFill>
                </a:ln>
                <a:solidFill>
                  <a:srgbClr val="778864"/>
                </a:solidFill>
              </a:rPr>
              <a:t>ZÁKON JE DUCHOVNÍ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103F5A1-8D0B-0F23-D994-57FFAB0F9660}"/>
              </a:ext>
            </a:extLst>
          </p:cNvPr>
          <p:cNvSpPr txBox="1"/>
          <p:nvPr/>
        </p:nvSpPr>
        <p:spPr>
          <a:xfrm flipH="1">
            <a:off x="71718" y="1320560"/>
            <a:ext cx="5602333" cy="1595720"/>
          </a:xfrm>
          <a:prstGeom prst="snip2DiagRect">
            <a:avLst>
              <a:gd name="adj1" fmla="val 0"/>
              <a:gd name="adj2" fmla="val 28353"/>
            </a:avLst>
          </a:prstGeom>
          <a:solidFill>
            <a:srgbClr val="915C5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A pili týž duchovní nápoj</a:t>
            </a:r>
            <a:r>
              <a:rPr lang="es-ES" dirty="0"/>
              <a:t>; p</a:t>
            </a:r>
            <a:r>
              <a:rPr lang="cs-CZ" dirty="0" err="1"/>
              <a:t>ili</a:t>
            </a:r>
            <a:r>
              <a:rPr lang="es-ES" dirty="0"/>
              <a:t> </a:t>
            </a:r>
            <a:r>
              <a:rPr lang="cs-CZ" dirty="0"/>
              <a:t>totiž            z duchovní skály, která je doprovázela, a tou skálou byl Kristus</a:t>
            </a:r>
            <a:r>
              <a:rPr lang="es-ES" dirty="0"/>
              <a:t>.</a:t>
            </a:r>
            <a:r>
              <a:rPr lang="cs-CZ" dirty="0"/>
              <a:t>                          </a:t>
            </a:r>
            <a:r>
              <a:rPr lang="es-ES" dirty="0"/>
              <a:t> (1</a:t>
            </a:r>
            <a:r>
              <a:rPr lang="cs-CZ" dirty="0"/>
              <a:t>. list K</a:t>
            </a:r>
            <a:r>
              <a:rPr lang="es-ES" dirty="0"/>
              <a:t>orints</a:t>
            </a:r>
            <a:r>
              <a:rPr lang="cs-CZ" dirty="0"/>
              <a:t>kým</a:t>
            </a:r>
            <a:r>
              <a:rPr lang="es-ES" dirty="0"/>
              <a:t> 1</a:t>
            </a:r>
            <a:r>
              <a:rPr lang="cs-CZ" dirty="0"/>
              <a:t>0.</a:t>
            </a:r>
            <a:r>
              <a:rPr lang="es-ES" dirty="0"/>
              <a:t>4)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7830942-9475-735F-5401-CF1AD94415CE}"/>
              </a:ext>
            </a:extLst>
          </p:cNvPr>
          <p:cNvSpPr txBox="1"/>
          <p:nvPr/>
        </p:nvSpPr>
        <p:spPr>
          <a:xfrm flipH="1">
            <a:off x="6095999" y="5128709"/>
            <a:ext cx="5996777" cy="1755292"/>
          </a:xfrm>
          <a:prstGeom prst="snip2DiagRect">
            <a:avLst>
              <a:gd name="adj1" fmla="val 33708"/>
              <a:gd name="adj2" fmla="val 0"/>
            </a:avLst>
          </a:prstGeom>
          <a:solidFill>
            <a:srgbClr val="77886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cs-CZ" sz="2500" dirty="0"/>
              <a:t>Víme, že zákon je svatý – já však jsem hříšný, hříchu zaprodán</a:t>
            </a:r>
            <a:r>
              <a:rPr lang="es-ES" sz="2500" dirty="0"/>
              <a:t>.</a:t>
            </a:r>
            <a:r>
              <a:rPr lang="cs-CZ" sz="2500" dirty="0"/>
              <a:t>                                  </a:t>
            </a:r>
            <a:r>
              <a:rPr lang="es-ES" sz="2500" dirty="0"/>
              <a:t> (</a:t>
            </a:r>
            <a:r>
              <a:rPr lang="cs-CZ" sz="2500" dirty="0"/>
              <a:t>list Ří</a:t>
            </a:r>
            <a:r>
              <a:rPr lang="es-ES" sz="2500" dirty="0"/>
              <a:t>man</a:t>
            </a:r>
            <a:r>
              <a:rPr lang="cs-CZ" sz="2500" dirty="0" err="1"/>
              <a:t>ům</a:t>
            </a:r>
            <a:r>
              <a:rPr lang="es-ES" sz="2500" dirty="0"/>
              <a:t> 7</a:t>
            </a:r>
            <a:r>
              <a:rPr lang="cs-CZ" sz="2500" dirty="0"/>
              <a:t>,</a:t>
            </a:r>
            <a:r>
              <a:rPr lang="es-ES" sz="2500" dirty="0"/>
              <a:t>14)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35E5A0F-128F-0F33-0638-1CDF76773814}"/>
              </a:ext>
            </a:extLst>
          </p:cNvPr>
          <p:cNvSpPr txBox="1"/>
          <p:nvPr/>
        </p:nvSpPr>
        <p:spPr>
          <a:xfrm>
            <a:off x="362121" y="15216"/>
            <a:ext cx="625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>
                <a:ln>
                  <a:solidFill>
                    <a:srgbClr val="FFFF00"/>
                  </a:solidFill>
                </a:ln>
                <a:solidFill>
                  <a:srgbClr val="F8B0A7"/>
                </a:solidFill>
              </a:rPr>
              <a:t>9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3CE5A1B-9948-FC55-DC10-841226554973}"/>
              </a:ext>
            </a:extLst>
          </p:cNvPr>
          <p:cNvSpPr txBox="1"/>
          <p:nvPr/>
        </p:nvSpPr>
        <p:spPr>
          <a:xfrm>
            <a:off x="11204420" y="15215"/>
            <a:ext cx="625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>
                <a:ln>
                  <a:solidFill>
                    <a:srgbClr val="FFFF00"/>
                  </a:solidFill>
                </a:ln>
                <a:solidFill>
                  <a:srgbClr val="C8EBB4"/>
                </a:solidFill>
              </a:rPr>
              <a:t>I</a:t>
            </a:r>
          </a:p>
        </p:txBody>
      </p:sp>
      <p:pic>
        <p:nvPicPr>
          <p:cNvPr id="7" name="Imagen 6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4FC3D73B-FD14-C3FA-5E4A-B382AECF5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3"/>
          <a:stretch>
            <a:fillRect/>
          </a:stretch>
        </p:blipFill>
        <p:spPr>
          <a:xfrm>
            <a:off x="6095999" y="1354714"/>
            <a:ext cx="5602333" cy="3693127"/>
          </a:xfrm>
          <a:prstGeom prst="rect">
            <a:avLst/>
          </a:prstGeom>
          <a:blipFill dpi="0" rotWithShape="1">
            <a:blip r:embed="rId6"/>
            <a:srcRect/>
            <a:stretch>
              <a:fillRect l="257" t="-73711" r="-257" b="-131213"/>
            </a:stretch>
          </a:blipFill>
          <a:ln>
            <a:solidFill>
              <a:srgbClr val="768764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E72F4A5-118F-E7CB-A9CE-176156FA2DD2}"/>
              </a:ext>
            </a:extLst>
          </p:cNvPr>
          <p:cNvSpPr txBox="1"/>
          <p:nvPr/>
        </p:nvSpPr>
        <p:spPr>
          <a:xfrm flipH="1">
            <a:off x="99224" y="5725223"/>
            <a:ext cx="5602333" cy="1078992"/>
          </a:xfrm>
          <a:prstGeom prst="snip2DiagRect">
            <a:avLst>
              <a:gd name="adj1" fmla="val 0"/>
              <a:gd name="adj2" fmla="val 27303"/>
            </a:avLst>
          </a:prstGeom>
          <a:solidFill>
            <a:srgbClr val="915C5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Bůh je Duch a ti, kdo ho uctívají, mají tak činit v Duchu a v pravdě</a:t>
            </a:r>
            <a:r>
              <a:rPr lang="es-ES" dirty="0"/>
              <a:t>. (Jan 4</a:t>
            </a:r>
            <a:r>
              <a:rPr lang="cs-CZ" dirty="0"/>
              <a:t>,</a:t>
            </a:r>
            <a:r>
              <a:rPr lang="es-ES" dirty="0"/>
              <a:t>24)</a:t>
            </a:r>
          </a:p>
        </p:txBody>
      </p:sp>
      <p:pic>
        <p:nvPicPr>
          <p:cNvPr id="20" name="Imagen 19" descr="Imagen que contiene objeto, iluminado, tabla&#10;&#10;El contenido generado por IA puede ser incorrecto.">
            <a:extLst>
              <a:ext uri="{FF2B5EF4-FFF2-40B4-BE49-F238E27FC236}">
                <a16:creationId xmlns:a16="http://schemas.microsoft.com/office/drawing/2014/main" id="{887DA4B8-EE50-0A45-24CD-5645BBA7AD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1" y="2983321"/>
            <a:ext cx="4719664" cy="2650273"/>
          </a:xfrm>
          <a:prstGeom prst="rect">
            <a:avLst/>
          </a:prstGeom>
          <a:blipFill dpi="0" rotWithShape="1">
            <a:blip r:embed="rId6"/>
            <a:srcRect/>
            <a:stretch>
              <a:fillRect l="257" t="-73711" r="-257" b="-131213"/>
            </a:stretch>
          </a:blipFill>
          <a:ln>
            <a:solidFill>
              <a:srgbClr val="8F5C5E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</p:spTree>
    <p:extLst>
      <p:ext uri="{BB962C8B-B14F-4D97-AF65-F5344CB8AC3E}">
        <p14:creationId xmlns:p14="http://schemas.microsoft.com/office/powerpoint/2010/main" val="322561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uiExpand="1" build="p" animBg="1"/>
      <p:bldP spid="15" grpId="0" build="p" animBg="1"/>
      <p:bldP spid="16" grpId="0"/>
      <p:bldP spid="17" grpId="0"/>
      <p:bldP spid="8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ilindro 18">
            <a:extLst>
              <a:ext uri="{FF2B5EF4-FFF2-40B4-BE49-F238E27FC236}">
                <a16:creationId xmlns:a16="http://schemas.microsoft.com/office/drawing/2014/main" id="{05316A60-7A47-F2B3-AD2B-CDF0CE364C9B}"/>
              </a:ext>
            </a:extLst>
          </p:cNvPr>
          <p:cNvSpPr/>
          <p:nvPr/>
        </p:nvSpPr>
        <p:spPr>
          <a:xfrm>
            <a:off x="6068431" y="5150676"/>
            <a:ext cx="5998272" cy="1642722"/>
          </a:xfrm>
          <a:prstGeom prst="can">
            <a:avLst>
              <a:gd name="adj" fmla="val 9305"/>
            </a:avLst>
          </a:prstGeom>
          <a:gradFill flip="none" rotWithShape="1">
            <a:gsLst>
              <a:gs pos="0">
                <a:srgbClr val="FF9A4C"/>
              </a:gs>
              <a:gs pos="98000">
                <a:srgbClr val="FE138C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Cilindro 17">
            <a:extLst>
              <a:ext uri="{FF2B5EF4-FFF2-40B4-BE49-F238E27FC236}">
                <a16:creationId xmlns:a16="http://schemas.microsoft.com/office/drawing/2014/main" id="{2AF7E188-3B87-F16D-7C35-5649BB1E7507}"/>
              </a:ext>
            </a:extLst>
          </p:cNvPr>
          <p:cNvSpPr/>
          <p:nvPr/>
        </p:nvSpPr>
        <p:spPr>
          <a:xfrm>
            <a:off x="6714774" y="1409526"/>
            <a:ext cx="5351929" cy="1214813"/>
          </a:xfrm>
          <a:prstGeom prst="can">
            <a:avLst>
              <a:gd name="adj" fmla="val 9305"/>
            </a:avLst>
          </a:prstGeom>
          <a:gradFill flip="none" rotWithShape="1">
            <a:gsLst>
              <a:gs pos="0">
                <a:srgbClr val="FF9A4C"/>
              </a:gs>
              <a:gs pos="78000">
                <a:srgbClr val="FE138C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CB37F19-4D4A-2753-3C8C-192273B9D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5294" y="64602"/>
            <a:ext cx="5863383" cy="1269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3B8D40C2-66A5-B2A2-F1C6-4A9D3F67B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" y="64602"/>
            <a:ext cx="5593607" cy="12877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C02F368-632A-731A-90A6-DDDDDCD21894}"/>
              </a:ext>
            </a:extLst>
          </p:cNvPr>
          <p:cNvSpPr txBox="1"/>
          <p:nvPr/>
        </p:nvSpPr>
        <p:spPr>
          <a:xfrm>
            <a:off x="6837075" y="1472684"/>
            <a:ext cx="5180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Spíše pomine nebe a země, než aby padla jediná čárka Zákona</a:t>
            </a:r>
            <a:r>
              <a:rPr lang="es-ES" sz="2400" b="1" dirty="0">
                <a:solidFill>
                  <a:schemeClr val="bg1"/>
                </a:solidFill>
              </a:rPr>
              <a:t>. </a:t>
            </a:r>
            <a:r>
              <a:rPr lang="cs-CZ" sz="2400" b="1" dirty="0">
                <a:solidFill>
                  <a:schemeClr val="bg1"/>
                </a:solidFill>
              </a:rPr>
              <a:t>                            </a:t>
            </a:r>
            <a:r>
              <a:rPr lang="es-ES" sz="2400" b="1" dirty="0">
                <a:solidFill>
                  <a:schemeClr val="bg1"/>
                </a:solidFill>
              </a:rPr>
              <a:t>(Lu</a:t>
            </a:r>
            <a:r>
              <a:rPr lang="cs-CZ" sz="2400" b="1" dirty="0" err="1">
                <a:solidFill>
                  <a:schemeClr val="bg1"/>
                </a:solidFill>
              </a:rPr>
              <a:t>káš</a:t>
            </a:r>
            <a:r>
              <a:rPr lang="es-ES" sz="2400" b="1" dirty="0">
                <a:solidFill>
                  <a:schemeClr val="bg1"/>
                </a:solidFill>
              </a:rPr>
              <a:t> 16</a:t>
            </a:r>
            <a:r>
              <a:rPr lang="cs-CZ" sz="2400" b="1" dirty="0">
                <a:solidFill>
                  <a:schemeClr val="bg1"/>
                </a:solidFill>
              </a:rPr>
              <a:t>,</a:t>
            </a:r>
            <a:r>
              <a:rPr lang="es-ES" sz="2400" b="1" dirty="0">
                <a:solidFill>
                  <a:schemeClr val="bg1"/>
                </a:solidFill>
              </a:rPr>
              <a:t>17)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EA59F4F-6A0F-4ADA-6810-5E052451C81B}"/>
              </a:ext>
            </a:extLst>
          </p:cNvPr>
          <p:cNvSpPr txBox="1"/>
          <p:nvPr/>
        </p:nvSpPr>
        <p:spPr>
          <a:xfrm>
            <a:off x="6091284" y="5252480"/>
            <a:ext cx="59982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Amen, pravím vám: ›</a:t>
            </a:r>
            <a:r>
              <a:rPr lang="cs-CZ" sz="2400" b="1" dirty="0" err="1">
                <a:solidFill>
                  <a:schemeClr val="bg1"/>
                </a:solidFill>
              </a:rPr>
              <a:t>Dokudd</a:t>
            </a:r>
            <a:r>
              <a:rPr lang="cs-CZ" sz="2400" b="1" dirty="0">
                <a:solidFill>
                  <a:schemeClr val="bg1"/>
                </a:solidFill>
              </a:rPr>
              <a:t> nepomine nebe a země, nepomine ani jediné písmenko ani jediná čárka za Zákona, dokud se všechno nestane‹</a:t>
            </a:r>
            <a:r>
              <a:rPr lang="es-ES" sz="2400" b="1" dirty="0">
                <a:solidFill>
                  <a:schemeClr val="bg1"/>
                </a:solidFill>
              </a:rPr>
              <a:t>. (Mato</a:t>
            </a:r>
            <a:r>
              <a:rPr lang="cs-CZ" sz="2400" b="1" dirty="0" err="1">
                <a:solidFill>
                  <a:schemeClr val="bg1"/>
                </a:solidFill>
              </a:rPr>
              <a:t>uš</a:t>
            </a:r>
            <a:r>
              <a:rPr lang="es-ES" sz="2400" b="1" dirty="0">
                <a:solidFill>
                  <a:schemeClr val="bg1"/>
                </a:solidFill>
              </a:rPr>
              <a:t> 5</a:t>
            </a:r>
            <a:r>
              <a:rPr lang="cs-CZ" sz="2400" b="1" dirty="0">
                <a:solidFill>
                  <a:schemeClr val="bg1"/>
                </a:solidFill>
              </a:rPr>
              <a:t>,</a:t>
            </a:r>
            <a:r>
              <a:rPr lang="es-ES" sz="2400" b="1" dirty="0">
                <a:solidFill>
                  <a:schemeClr val="bg1"/>
                </a:solidFill>
              </a:rPr>
              <a:t>18)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17EAEC2-E87C-8673-CED6-E1A22B0D7437}"/>
              </a:ext>
            </a:extLst>
          </p:cNvPr>
          <p:cNvSpPr txBox="1"/>
          <p:nvPr/>
        </p:nvSpPr>
        <p:spPr>
          <a:xfrm>
            <a:off x="1380566" y="27526"/>
            <a:ext cx="3837261" cy="1323439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BŮH JE NEMĚNNÝ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A123A76-3783-0BB7-750B-9978D69DAE99}"/>
              </a:ext>
            </a:extLst>
          </p:cNvPr>
          <p:cNvSpPr txBox="1"/>
          <p:nvPr/>
        </p:nvSpPr>
        <p:spPr>
          <a:xfrm>
            <a:off x="6634718" y="27526"/>
            <a:ext cx="4087070" cy="1323439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ZÁKON JE NEMĚNNÝ</a:t>
            </a:r>
          </a:p>
        </p:txBody>
      </p:sp>
      <p:sp>
        <p:nvSpPr>
          <p:cNvPr id="15" name="Cilindro 14">
            <a:extLst>
              <a:ext uri="{FF2B5EF4-FFF2-40B4-BE49-F238E27FC236}">
                <a16:creationId xmlns:a16="http://schemas.microsoft.com/office/drawing/2014/main" id="{2DB8FC9F-99DB-8520-43FB-812190AE662B}"/>
              </a:ext>
            </a:extLst>
          </p:cNvPr>
          <p:cNvSpPr/>
          <p:nvPr/>
        </p:nvSpPr>
        <p:spPr>
          <a:xfrm>
            <a:off x="174161" y="5414682"/>
            <a:ext cx="5351929" cy="1378716"/>
          </a:xfrm>
          <a:prstGeom prst="can">
            <a:avLst>
              <a:gd name="adj" fmla="val 9305"/>
            </a:avLst>
          </a:prstGeom>
          <a:gradFill flip="none" rotWithShape="1">
            <a:gsLst>
              <a:gs pos="0">
                <a:srgbClr val="CD4CFE"/>
              </a:gs>
              <a:gs pos="78000">
                <a:srgbClr val="618FFE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11FF55-7400-D773-E90D-916175D13EBA}"/>
              </a:ext>
            </a:extLst>
          </p:cNvPr>
          <p:cNvSpPr txBox="1"/>
          <p:nvPr/>
        </p:nvSpPr>
        <p:spPr>
          <a:xfrm>
            <a:off x="152258" y="5579168"/>
            <a:ext cx="5395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Já Hospodin jsem se nezměnil, ani vy jste nepřestali být syny Jákobovými</a:t>
            </a:r>
            <a:r>
              <a:rPr lang="es-ES" sz="2400" b="1" dirty="0">
                <a:solidFill>
                  <a:schemeClr val="bg1"/>
                </a:solidFill>
              </a:rPr>
              <a:t>. (Mala</a:t>
            </a:r>
            <a:r>
              <a:rPr lang="cs-CZ" sz="2400" b="1" dirty="0" err="1">
                <a:solidFill>
                  <a:schemeClr val="bg1"/>
                </a:solidFill>
              </a:rPr>
              <a:t>chiáš</a:t>
            </a:r>
            <a:r>
              <a:rPr lang="es-ES" sz="2400" b="1" dirty="0">
                <a:solidFill>
                  <a:schemeClr val="bg1"/>
                </a:solidFill>
              </a:rPr>
              <a:t> 3</a:t>
            </a:r>
            <a:r>
              <a:rPr lang="cs-CZ" sz="2400" b="1" dirty="0">
                <a:solidFill>
                  <a:schemeClr val="bg1"/>
                </a:solidFill>
              </a:rPr>
              <a:t>,</a:t>
            </a:r>
            <a:r>
              <a:rPr lang="es-ES" sz="2400" b="1" dirty="0">
                <a:solidFill>
                  <a:schemeClr val="bg1"/>
                </a:solidFill>
              </a:rPr>
              <a:t>6)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8CA93E3-D2A9-695A-B7FC-3790BDF7E7CD}"/>
              </a:ext>
            </a:extLst>
          </p:cNvPr>
          <p:cNvSpPr txBox="1"/>
          <p:nvPr/>
        </p:nvSpPr>
        <p:spPr>
          <a:xfrm>
            <a:off x="225992" y="318710"/>
            <a:ext cx="981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>
                  <a:solidFill>
                    <a:srgbClr val="FFFF00"/>
                  </a:solidFill>
                </a:ln>
                <a:solidFill>
                  <a:srgbClr val="2061FE"/>
                </a:solidFill>
              </a:rPr>
              <a:t>10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D79D7CE-C4C1-D7CF-EE0F-7C3324611755}"/>
              </a:ext>
            </a:extLst>
          </p:cNvPr>
          <p:cNvSpPr txBox="1"/>
          <p:nvPr/>
        </p:nvSpPr>
        <p:spPr>
          <a:xfrm>
            <a:off x="11117503" y="200635"/>
            <a:ext cx="625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>
                  <a:solidFill>
                    <a:srgbClr val="FFFF00"/>
                  </a:solidFill>
                </a:ln>
                <a:solidFill>
                  <a:srgbClr val="FE2293"/>
                </a:solidFill>
              </a:rPr>
              <a:t>J</a:t>
            </a:r>
          </a:p>
        </p:txBody>
      </p:sp>
      <p:pic>
        <p:nvPicPr>
          <p:cNvPr id="11" name="Imagen 10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7C27239D-1729-FAE8-A880-FBA879931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58" y="2736171"/>
            <a:ext cx="4213411" cy="2298224"/>
          </a:xfrm>
          <a:prstGeom prst="rect">
            <a:avLst/>
          </a:prstGeom>
          <a:blipFill dpi="0" rotWithShape="1">
            <a:blip r:embed="rId6"/>
            <a:srcRect/>
            <a:stretch>
              <a:fillRect l="257" t="-73711" r="-257" b="-131213"/>
            </a:stretch>
          </a:blipFill>
          <a:ln>
            <a:solidFill>
              <a:srgbClr val="FE138C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  <p:pic>
        <p:nvPicPr>
          <p:cNvPr id="23" name="Imagen 22" descr="Imagen que contiene estrella&#10;&#10;El contenido generado por IA puede ser incorrecto.">
            <a:extLst>
              <a:ext uri="{FF2B5EF4-FFF2-40B4-BE49-F238E27FC236}">
                <a16:creationId xmlns:a16="http://schemas.microsoft.com/office/drawing/2014/main" id="{639011CC-BFE2-2CB5-6D12-28EE0C0E67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1" y="1440581"/>
            <a:ext cx="5009599" cy="3891858"/>
          </a:xfrm>
          <a:prstGeom prst="rect">
            <a:avLst/>
          </a:prstGeom>
          <a:blipFill dpi="0" rotWithShape="1">
            <a:blip r:embed="rId6"/>
            <a:srcRect/>
            <a:stretch>
              <a:fillRect l="257" t="-73711" r="-257" b="-131213"/>
            </a:stretch>
          </a:blipFill>
          <a:ln>
            <a:solidFill>
              <a:srgbClr val="0F58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</p:spTree>
    <p:extLst>
      <p:ext uri="{BB962C8B-B14F-4D97-AF65-F5344CB8AC3E}">
        <p14:creationId xmlns:p14="http://schemas.microsoft.com/office/powerpoint/2010/main" val="153515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7" grpId="0"/>
      <p:bldP spid="9" grpId="0"/>
      <p:bldP spid="8" grpId="0"/>
      <p:bldP spid="13" grpId="0"/>
      <p:bldP spid="15" grpId="0" animBg="1"/>
      <p:bldP spid="17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a pantalla de computadora&#10;&#10;El contenido generado por IA puede ser incorrecto.">
            <a:extLst>
              <a:ext uri="{FF2B5EF4-FFF2-40B4-BE49-F238E27FC236}">
                <a16:creationId xmlns:a16="http://schemas.microsoft.com/office/drawing/2014/main" id="{36E08C6F-6694-EF27-5634-3240EA795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8"/>
          <a:stretch>
            <a:fillRect/>
          </a:stretch>
        </p:blipFill>
        <p:spPr>
          <a:xfrm>
            <a:off x="6192190" y="39621"/>
            <a:ext cx="5895269" cy="13498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1" name="Pergamino: horizontal 20">
            <a:extLst>
              <a:ext uri="{FF2B5EF4-FFF2-40B4-BE49-F238E27FC236}">
                <a16:creationId xmlns:a16="http://schemas.microsoft.com/office/drawing/2014/main" id="{6EBA9184-C013-8C2C-D249-BCC0AB9B76D0}"/>
              </a:ext>
            </a:extLst>
          </p:cNvPr>
          <p:cNvSpPr/>
          <p:nvPr/>
        </p:nvSpPr>
        <p:spPr>
          <a:xfrm>
            <a:off x="6192189" y="5450945"/>
            <a:ext cx="5895269" cy="1367434"/>
          </a:xfrm>
          <a:prstGeom prst="horizontalScroll">
            <a:avLst>
              <a:gd name="adj" fmla="val 6481"/>
            </a:avLst>
          </a:prstGeom>
          <a:solidFill>
            <a:srgbClr val="A3FDD1"/>
          </a:solidFill>
          <a:ln>
            <a:solidFill>
              <a:srgbClr val="00B45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Pergamino: horizontal 19">
            <a:extLst>
              <a:ext uri="{FF2B5EF4-FFF2-40B4-BE49-F238E27FC236}">
                <a16:creationId xmlns:a16="http://schemas.microsoft.com/office/drawing/2014/main" id="{B383E67A-0E17-7EBA-0A4F-F17E78F2E83A}"/>
              </a:ext>
            </a:extLst>
          </p:cNvPr>
          <p:cNvSpPr/>
          <p:nvPr/>
        </p:nvSpPr>
        <p:spPr>
          <a:xfrm>
            <a:off x="90191" y="1389495"/>
            <a:ext cx="5695470" cy="1367434"/>
          </a:xfrm>
          <a:prstGeom prst="horizontalScroll">
            <a:avLst>
              <a:gd name="adj" fmla="val 6481"/>
            </a:avLst>
          </a:prstGeom>
          <a:solidFill>
            <a:srgbClr val="FDD79E"/>
          </a:solidFill>
          <a:ln>
            <a:solidFill>
              <a:srgbClr val="C462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EF4BCAA-F719-1AAF-D22E-705D844F8DB7}"/>
              </a:ext>
            </a:extLst>
          </p:cNvPr>
          <p:cNvSpPr txBox="1"/>
          <p:nvPr/>
        </p:nvSpPr>
        <p:spPr>
          <a:xfrm>
            <a:off x="178865" y="1473047"/>
            <a:ext cx="55181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A toto je zvěst, kterou jsme od něho slyšeli a vám ji oznamujeme</a:t>
            </a:r>
            <a:r>
              <a:rPr lang="es-ES" sz="2400" b="1" dirty="0"/>
              <a:t>: </a:t>
            </a:r>
            <a:r>
              <a:rPr lang="cs-CZ" sz="2400" b="1" dirty="0"/>
              <a:t>že Bůh je světlo a není v něm tmy</a:t>
            </a:r>
            <a:r>
              <a:rPr lang="es-ES" sz="2400" b="1" dirty="0"/>
              <a:t> (1</a:t>
            </a:r>
            <a:r>
              <a:rPr lang="cs-CZ" sz="2400" b="1" dirty="0"/>
              <a:t>. list</a:t>
            </a:r>
            <a:r>
              <a:rPr lang="es-ES" sz="2400" b="1" dirty="0"/>
              <a:t> Jan</a:t>
            </a:r>
            <a:r>
              <a:rPr lang="cs-CZ" sz="2400" b="1" dirty="0" err="1"/>
              <a:t>ův</a:t>
            </a:r>
            <a:r>
              <a:rPr lang="es-ES" sz="2400" b="1" dirty="0"/>
              <a:t> 1</a:t>
            </a:r>
            <a:r>
              <a:rPr lang="cs-CZ" sz="2400" b="1" dirty="0"/>
              <a:t>,</a:t>
            </a:r>
            <a:r>
              <a:rPr lang="es-ES" sz="2400" b="1" dirty="0"/>
              <a:t>5)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2B57B4-9292-041C-ACD6-45BEDFE5AB81}"/>
              </a:ext>
            </a:extLst>
          </p:cNvPr>
          <p:cNvSpPr txBox="1"/>
          <p:nvPr/>
        </p:nvSpPr>
        <p:spPr>
          <a:xfrm>
            <a:off x="6264470" y="5534497"/>
            <a:ext cx="57507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Vždyť příkaz he světlem a vyučování osvěcuje, domluvy a kárání jsou cesty           k životu</a:t>
            </a:r>
            <a:r>
              <a:rPr lang="es-ES" sz="2400" b="1" dirty="0"/>
              <a:t> (P</a:t>
            </a:r>
            <a:r>
              <a:rPr lang="cs-CZ" sz="2400" b="1" dirty="0" err="1"/>
              <a:t>řísl</a:t>
            </a:r>
            <a:r>
              <a:rPr lang="es-ES" sz="2400" b="1" dirty="0"/>
              <a:t>ov</a:t>
            </a:r>
            <a:r>
              <a:rPr lang="cs-CZ" sz="2400" b="1" dirty="0"/>
              <a:t>í</a:t>
            </a:r>
            <a:r>
              <a:rPr lang="es-ES" sz="2400" b="1" dirty="0"/>
              <a:t> 6</a:t>
            </a:r>
            <a:r>
              <a:rPr lang="cs-CZ" sz="2400" b="1" dirty="0"/>
              <a:t>,</a:t>
            </a:r>
            <a:r>
              <a:rPr lang="es-ES" sz="2400" b="1" dirty="0"/>
              <a:t>23)</a:t>
            </a:r>
          </a:p>
        </p:txBody>
      </p:sp>
      <p:pic>
        <p:nvPicPr>
          <p:cNvPr id="11" name="Imagen 10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04F58B4E-AC51-1156-C7DF-3204AEDF3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/>
          <a:stretch>
            <a:fillRect/>
          </a:stretch>
        </p:blipFill>
        <p:spPr>
          <a:xfrm>
            <a:off x="104541" y="39621"/>
            <a:ext cx="5643199" cy="1349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A6910CF-03EA-E1B6-1FC6-B35C44AD4793}"/>
              </a:ext>
            </a:extLst>
          </p:cNvPr>
          <p:cNvSpPr txBox="1"/>
          <p:nvPr/>
        </p:nvSpPr>
        <p:spPr>
          <a:xfrm>
            <a:off x="6406341" y="319896"/>
            <a:ext cx="4747118" cy="769441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>
                  <a:solidFill>
                    <a:srgbClr val="FFFF00"/>
                  </a:solidFill>
                </a:ln>
                <a:solidFill>
                  <a:srgbClr val="00B451"/>
                </a:solidFill>
              </a:rPr>
              <a:t>ZÁKON JE </a:t>
            </a:r>
            <a:r>
              <a:rPr lang="cs-CZ" sz="4400" b="1" dirty="0">
                <a:ln>
                  <a:solidFill>
                    <a:srgbClr val="FFFF00"/>
                  </a:solidFill>
                </a:ln>
                <a:solidFill>
                  <a:srgbClr val="00B451"/>
                </a:solidFill>
              </a:rPr>
              <a:t>SVĚTLO</a:t>
            </a:r>
            <a:endParaRPr lang="es-ES" sz="4400" b="1" dirty="0">
              <a:ln>
                <a:solidFill>
                  <a:srgbClr val="FFFF00"/>
                </a:solidFill>
              </a:ln>
              <a:solidFill>
                <a:srgbClr val="00B45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B781107-D1F8-E30B-8F26-ED66D4106CAB}"/>
              </a:ext>
            </a:extLst>
          </p:cNvPr>
          <p:cNvSpPr txBox="1"/>
          <p:nvPr/>
        </p:nvSpPr>
        <p:spPr>
          <a:xfrm>
            <a:off x="1202439" y="319898"/>
            <a:ext cx="4052827" cy="769441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>
                  <a:solidFill>
                    <a:srgbClr val="FFFF00"/>
                  </a:solidFill>
                </a:ln>
                <a:solidFill>
                  <a:srgbClr val="C46200"/>
                </a:solidFill>
              </a:rPr>
              <a:t>BŮH JE SVĚTLO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F5B32E5-332A-E1CE-A5B0-FB1D1117FDD6}"/>
              </a:ext>
            </a:extLst>
          </p:cNvPr>
          <p:cNvSpPr txBox="1"/>
          <p:nvPr/>
        </p:nvSpPr>
        <p:spPr>
          <a:xfrm>
            <a:off x="150960" y="206726"/>
            <a:ext cx="1051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>
                  <a:solidFill>
                    <a:srgbClr val="FFFF00"/>
                  </a:solidFill>
                </a:ln>
                <a:solidFill>
                  <a:srgbClr val="C46200"/>
                </a:solidFill>
              </a:rPr>
              <a:t>11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DB19315-1750-0EFA-C956-EBC43C1BFB07}"/>
              </a:ext>
            </a:extLst>
          </p:cNvPr>
          <p:cNvSpPr txBox="1"/>
          <p:nvPr/>
        </p:nvSpPr>
        <p:spPr>
          <a:xfrm>
            <a:off x="11173651" y="196786"/>
            <a:ext cx="625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>
                  <a:solidFill>
                    <a:srgbClr val="FFFF00"/>
                  </a:solidFill>
                </a:ln>
                <a:solidFill>
                  <a:srgbClr val="00B451"/>
                </a:solidFill>
              </a:rPr>
              <a:t>K</a:t>
            </a:r>
          </a:p>
        </p:txBody>
      </p:sp>
      <p:pic>
        <p:nvPicPr>
          <p:cNvPr id="3" name="Imagen 2" descr="Hombre caminando por la playa&#10;&#10;El contenido generado por IA puede ser incorrecto.">
            <a:extLst>
              <a:ext uri="{FF2B5EF4-FFF2-40B4-BE49-F238E27FC236}">
                <a16:creationId xmlns:a16="http://schemas.microsoft.com/office/drawing/2014/main" id="{D027712A-CB5C-7B2C-270D-5E8BE5CB3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7"/>
          <a:stretch>
            <a:fillRect/>
          </a:stretch>
        </p:blipFill>
        <p:spPr>
          <a:xfrm>
            <a:off x="6406341" y="1238982"/>
            <a:ext cx="4428565" cy="4128410"/>
          </a:xfrm>
          <a:prstGeom prst="rect">
            <a:avLst/>
          </a:prstGeom>
          <a:blipFill dpi="0" rotWithShape="1">
            <a:blip r:embed="rId6"/>
            <a:srcRect/>
            <a:stretch>
              <a:fillRect l="257" t="-73711" r="-257" b="-131213"/>
            </a:stretch>
          </a:blipFill>
          <a:ln>
            <a:solidFill>
              <a:srgbClr val="00B45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  <p:pic>
        <p:nvPicPr>
          <p:cNvPr id="6" name="Imagen 5" descr="Imagen que contiene edificio, tabla, agua, vidrio&#10;&#10;El contenido generado por IA puede ser incorrecto.">
            <a:extLst>
              <a:ext uri="{FF2B5EF4-FFF2-40B4-BE49-F238E27FC236}">
                <a16:creationId xmlns:a16="http://schemas.microsoft.com/office/drawing/2014/main" id="{A6506963-66F8-B238-8622-761BE83E7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1219"/>
          <a:stretch>
            <a:fillRect/>
          </a:stretch>
        </p:blipFill>
        <p:spPr>
          <a:xfrm>
            <a:off x="176825" y="2882777"/>
            <a:ext cx="5777189" cy="3852049"/>
          </a:xfrm>
          <a:prstGeom prst="rect">
            <a:avLst/>
          </a:prstGeom>
          <a:blipFill dpi="0" rotWithShape="1">
            <a:blip r:embed="rId6"/>
            <a:srcRect/>
            <a:stretch>
              <a:fillRect l="257" t="-73711" r="-257" b="-131213"/>
            </a:stretch>
          </a:blipFill>
          <a:ln>
            <a:solidFill>
              <a:srgbClr val="C462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</p:spTree>
    <p:extLst>
      <p:ext uri="{BB962C8B-B14F-4D97-AF65-F5344CB8AC3E}">
        <p14:creationId xmlns:p14="http://schemas.microsoft.com/office/powerpoint/2010/main" val="98128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5" grpId="0"/>
      <p:bldP spid="7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 descr="Un grupo de personas junto a un avión&#10;&#10;El contenido generado por IA puede ser incorrecto.">
            <a:extLst>
              <a:ext uri="{FF2B5EF4-FFF2-40B4-BE49-F238E27FC236}">
                <a16:creationId xmlns:a16="http://schemas.microsoft.com/office/drawing/2014/main" id="{5F653DF6-0AC5-179B-2C5C-308C7F7DCC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3" r="11428"/>
          <a:stretch>
            <a:fillRect/>
          </a:stretch>
        </p:blipFill>
        <p:spPr>
          <a:xfrm>
            <a:off x="6096000" y="1380730"/>
            <a:ext cx="5871882" cy="4250032"/>
          </a:xfrm>
          <a:prstGeom prst="rect">
            <a:avLst/>
          </a:prstGeom>
          <a:blipFill dpi="0" rotWithShape="1">
            <a:blip r:embed="rId4"/>
            <a:srcRect/>
            <a:stretch>
              <a:fillRect l="257" t="-73711" r="-257" b="-131213"/>
            </a:stretch>
          </a:blipFill>
          <a:ln>
            <a:solidFill>
              <a:srgbClr val="754E3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  <p:pic>
        <p:nvPicPr>
          <p:cNvPr id="34" name="Imagen 3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D8C5EA4-0AAC-E2BF-1FB7-3BB07778D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8" y="1329853"/>
            <a:ext cx="4624633" cy="4300909"/>
          </a:xfrm>
          <a:prstGeom prst="rect">
            <a:avLst/>
          </a:prstGeom>
          <a:blipFill dpi="0" rotWithShape="1">
            <a:blip r:embed="rId4"/>
            <a:srcRect/>
            <a:stretch>
              <a:fillRect l="257" t="-73711" r="-257" b="-131213"/>
            </a:stretch>
          </a:blipFill>
          <a:ln>
            <a:solidFill>
              <a:srgbClr val="756F3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  <p:pic>
        <p:nvPicPr>
          <p:cNvPr id="22" name="Imagen 21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CA0A0C17-2E5D-4915-08B0-E89DD06D3A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23531" y="82017"/>
            <a:ext cx="5359739" cy="11017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Globo: flecha hacia arriba 14">
            <a:extLst>
              <a:ext uri="{FF2B5EF4-FFF2-40B4-BE49-F238E27FC236}">
                <a16:creationId xmlns:a16="http://schemas.microsoft.com/office/drawing/2014/main" id="{BE77A860-7D45-1224-8CEC-3371F3440DD3}"/>
              </a:ext>
            </a:extLst>
          </p:cNvPr>
          <p:cNvSpPr/>
          <p:nvPr/>
        </p:nvSpPr>
        <p:spPr>
          <a:xfrm>
            <a:off x="6338048" y="5172633"/>
            <a:ext cx="5629836" cy="1578677"/>
          </a:xfrm>
          <a:prstGeom prst="upArrowCallout">
            <a:avLst>
              <a:gd name="adj1" fmla="val 84441"/>
              <a:gd name="adj2" fmla="val 80597"/>
              <a:gd name="adj3" fmla="val 31865"/>
              <a:gd name="adj4" fmla="val 66503"/>
            </a:avLst>
          </a:prstGeom>
          <a:solidFill>
            <a:srgbClr val="D3B5A5"/>
          </a:solidFill>
          <a:ln>
            <a:solidFill>
              <a:srgbClr val="754E3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Globo: flecha hacia arriba 15">
            <a:extLst>
              <a:ext uri="{FF2B5EF4-FFF2-40B4-BE49-F238E27FC236}">
                <a16:creationId xmlns:a16="http://schemas.microsoft.com/office/drawing/2014/main" id="{0B33F0CB-83CC-8DCF-C9FA-7A09731F587B}"/>
              </a:ext>
            </a:extLst>
          </p:cNvPr>
          <p:cNvSpPr/>
          <p:nvPr/>
        </p:nvSpPr>
        <p:spPr>
          <a:xfrm>
            <a:off x="224118" y="5172633"/>
            <a:ext cx="5629836" cy="1578677"/>
          </a:xfrm>
          <a:prstGeom prst="upArrowCallout">
            <a:avLst>
              <a:gd name="adj1" fmla="val 84441"/>
              <a:gd name="adj2" fmla="val 80597"/>
              <a:gd name="adj3" fmla="val 31865"/>
              <a:gd name="adj4" fmla="val 66503"/>
            </a:avLst>
          </a:prstGeom>
          <a:solidFill>
            <a:srgbClr val="D2CC96"/>
          </a:solidFill>
          <a:ln>
            <a:solidFill>
              <a:srgbClr val="756F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DF59500-6B4A-31E9-0C7B-1B9EEB2FCD0B}"/>
              </a:ext>
            </a:extLst>
          </p:cNvPr>
          <p:cNvSpPr txBox="1"/>
          <p:nvPr/>
        </p:nvSpPr>
        <p:spPr>
          <a:xfrm>
            <a:off x="316006" y="5729371"/>
            <a:ext cx="54460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On jed Skála. Jeho dílo je dokonalé, na všech jeho cestách je právo. Bůh je věrný a bez podlosti,                         je spravedlivý a přímý</a:t>
            </a:r>
            <a:r>
              <a:rPr lang="es-ES" b="1" dirty="0"/>
              <a:t>. (</a:t>
            </a:r>
            <a:r>
              <a:rPr lang="cs-CZ" b="1" dirty="0"/>
              <a:t>5. Mojžíšova</a:t>
            </a:r>
            <a:r>
              <a:rPr lang="es-ES" b="1" dirty="0"/>
              <a:t> 32</a:t>
            </a:r>
            <a:r>
              <a:rPr lang="cs-CZ" b="1" dirty="0"/>
              <a:t>,</a:t>
            </a:r>
            <a:r>
              <a:rPr lang="es-ES" b="1" dirty="0"/>
              <a:t>4)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CBA0E55-2B05-E819-3B7D-AE86B787246C}"/>
              </a:ext>
            </a:extLst>
          </p:cNvPr>
          <p:cNvSpPr txBox="1"/>
          <p:nvPr/>
        </p:nvSpPr>
        <p:spPr>
          <a:xfrm>
            <a:off x="6451228" y="5827980"/>
            <a:ext cx="5403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Hospodinova ustanovení jsou přímá, jsou pro radost    v srdci, Hospodinovo přikázání je ryzí,</a:t>
            </a:r>
            <a:r>
              <a:rPr lang="es-ES" b="1" dirty="0"/>
              <a:t> </a:t>
            </a:r>
            <a:r>
              <a:rPr lang="cs-CZ" b="1" dirty="0"/>
              <a:t>dává</a:t>
            </a:r>
            <a:r>
              <a:rPr lang="es-ES" b="1" dirty="0"/>
              <a:t> o</a:t>
            </a:r>
            <a:r>
              <a:rPr lang="cs-CZ" b="1" dirty="0"/>
              <a:t>čím </a:t>
            </a:r>
            <a:r>
              <a:rPr lang="es-ES" b="1" dirty="0"/>
              <a:t>s</a:t>
            </a:r>
            <a:r>
              <a:rPr lang="cs-CZ" b="1" dirty="0" err="1"/>
              <a:t>větlo</a:t>
            </a:r>
            <a:r>
              <a:rPr lang="es-ES" b="1" dirty="0"/>
              <a:t>. (</a:t>
            </a:r>
            <a:r>
              <a:rPr lang="cs-CZ" b="1" dirty="0"/>
              <a:t>Ž</a:t>
            </a:r>
            <a:r>
              <a:rPr lang="es-ES" b="1" dirty="0"/>
              <a:t>alm 19</a:t>
            </a:r>
            <a:r>
              <a:rPr lang="cs-CZ" b="1" dirty="0"/>
              <a:t>,9</a:t>
            </a:r>
            <a:r>
              <a:rPr lang="es-ES" b="1" dirty="0"/>
              <a:t>)</a:t>
            </a:r>
          </a:p>
        </p:txBody>
      </p:sp>
      <p:pic>
        <p:nvPicPr>
          <p:cNvPr id="18" name="Imagen 17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B9B4EACC-D1B3-79F7-F1F7-98A76EDBAD4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" y="95464"/>
            <a:ext cx="5359739" cy="1101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6350479-B3C8-8C74-B05D-213F576B3AF3}"/>
              </a:ext>
            </a:extLst>
          </p:cNvPr>
          <p:cNvSpPr txBox="1"/>
          <p:nvPr/>
        </p:nvSpPr>
        <p:spPr>
          <a:xfrm>
            <a:off x="1299883" y="292405"/>
            <a:ext cx="3837261" cy="707886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BŮH JE P</a:t>
            </a:r>
            <a:r>
              <a:rPr lang="cs-CZ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ŘÍM</a:t>
            </a:r>
            <a:r>
              <a:rPr lang="es-ES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Ý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5A54BB5-23A5-4AA8-7B59-8CF63BC3A83D}"/>
              </a:ext>
            </a:extLst>
          </p:cNvPr>
          <p:cNvSpPr txBox="1"/>
          <p:nvPr/>
        </p:nvSpPr>
        <p:spPr>
          <a:xfrm>
            <a:off x="6957191" y="6414"/>
            <a:ext cx="3837261" cy="1323439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ZÁKON </a:t>
            </a:r>
            <a:r>
              <a:rPr lang="cs-CZ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JE</a:t>
            </a:r>
            <a:r>
              <a:rPr lang="es-ES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cs-CZ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  </a:t>
            </a:r>
            <a:r>
              <a:rPr lang="es-ES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P</a:t>
            </a:r>
            <a:r>
              <a:rPr lang="cs-CZ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ŘÍMÝ</a:t>
            </a:r>
            <a:endParaRPr lang="es-ES" sz="4000" b="1" dirty="0">
              <a:ln>
                <a:solidFill>
                  <a:srgbClr val="FFFF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0B6384C-5121-5E78-11AB-83E475525B05}"/>
              </a:ext>
            </a:extLst>
          </p:cNvPr>
          <p:cNvSpPr txBox="1"/>
          <p:nvPr/>
        </p:nvSpPr>
        <p:spPr>
          <a:xfrm>
            <a:off x="-82922" y="311052"/>
            <a:ext cx="105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rgbClr val="C46200"/>
                </a:solidFill>
              </a:rPr>
              <a:t>12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1CEEB77-1871-354B-7DCD-2467257C6700}"/>
              </a:ext>
            </a:extLst>
          </p:cNvPr>
          <p:cNvSpPr txBox="1"/>
          <p:nvPr/>
        </p:nvSpPr>
        <p:spPr>
          <a:xfrm>
            <a:off x="10927976" y="106690"/>
            <a:ext cx="625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>
                  <a:solidFill>
                    <a:srgbClr val="FFFF00"/>
                  </a:solidFill>
                </a:ln>
                <a:solidFill>
                  <a:srgbClr val="00B45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88843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9" grpId="0"/>
      <p:bldP spid="11" grpId="0"/>
      <p:bldP spid="19" grpId="0"/>
      <p:bldP spid="21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A4BA0889-A8A3-AFF3-72B8-0C930C58B541}"/>
              </a:ext>
            </a:extLst>
          </p:cNvPr>
          <p:cNvSpPr txBox="1"/>
          <p:nvPr/>
        </p:nvSpPr>
        <p:spPr>
          <a:xfrm>
            <a:off x="217485" y="580578"/>
            <a:ext cx="572996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effectLst>
                  <a:glow rad="101600">
                    <a:srgbClr val="534334"/>
                  </a:glow>
                </a:effectLst>
              </a:rPr>
              <a:t>Lidé si neuvědomují, co dělají, když přehlížejí Boží zákon. Desatero  vyjadřuje Boží povahu. Ztělesňuje zásady jeho království. Kdo odmítá přijmout tyto zásady, připravuje se sám o Boží požehnání.Velkolepé možnosti, které se otevíraly před Izraelem, se mohly uskutečnit jen pod podmínkou poslušnosti Božích přikázání. Také my můžeme jen poslušností získat ušlechtilou povahu a plné požehnání — požehnání ducha, duše a těla, požehnání pro dům a pole, požehnání pro tento život i pro život věčný.</a:t>
            </a:r>
            <a:endParaRPr lang="cs-CZ" sz="2400" b="1" dirty="0">
              <a:solidFill>
                <a:schemeClr val="bg1"/>
              </a:solidFill>
              <a:effectLst>
                <a:glow rad="101600">
                  <a:srgbClr val="534334"/>
                </a:glow>
              </a:effectLst>
            </a:endParaRPr>
          </a:p>
          <a:p>
            <a:endParaRPr lang="cs-CZ" sz="2400" b="1" dirty="0">
              <a:solidFill>
                <a:schemeClr val="bg1"/>
              </a:solidFill>
              <a:effectLst>
                <a:glow rad="101600">
                  <a:srgbClr val="534334"/>
                </a:glow>
              </a:effectLst>
            </a:endParaRPr>
          </a:p>
          <a:p>
            <a:r>
              <a:rPr lang="cs-CZ" sz="2400" b="1" dirty="0">
                <a:solidFill>
                  <a:schemeClr val="bg1"/>
                </a:solidFill>
                <a:effectLst>
                  <a:glow rad="101600">
                    <a:srgbClr val="534334"/>
                  </a:glow>
                </a:effectLst>
              </a:rPr>
              <a:t>Ellen </a:t>
            </a:r>
            <a:r>
              <a:rPr lang="cs-CZ" sz="2400" b="1" dirty="0" err="1">
                <a:solidFill>
                  <a:schemeClr val="bg1"/>
                </a:solidFill>
                <a:effectLst>
                  <a:glow rad="101600">
                    <a:srgbClr val="534334"/>
                  </a:glow>
                </a:effectLst>
              </a:rPr>
              <a:t>Gould</a:t>
            </a:r>
            <a:r>
              <a:rPr lang="cs-CZ" sz="2400" b="1" dirty="0">
                <a:solidFill>
                  <a:schemeClr val="bg1"/>
                </a:solidFill>
                <a:effectLst>
                  <a:glow rad="101600">
                    <a:srgbClr val="534334"/>
                  </a:glow>
                </a:effectLst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effectLst>
                  <a:glow rad="101600">
                    <a:srgbClr val="534334"/>
                  </a:glow>
                </a:effectLst>
              </a:rPr>
              <a:t>Whitetová</a:t>
            </a:r>
            <a:r>
              <a:rPr lang="cs-CZ" sz="2400" b="1" dirty="0">
                <a:solidFill>
                  <a:schemeClr val="bg1"/>
                </a:solidFill>
                <a:effectLst>
                  <a:glow rad="101600">
                    <a:srgbClr val="534334"/>
                  </a:glow>
                </a:effectLst>
              </a:rPr>
              <a:t>: Perly </a:t>
            </a:r>
            <a:r>
              <a:rPr lang="cs-CZ" sz="2400" b="1" dirty="0" err="1">
                <a:solidFill>
                  <a:schemeClr val="bg1"/>
                </a:solidFill>
                <a:effectLst>
                  <a:glow rad="101600">
                    <a:srgbClr val="534334"/>
                  </a:glow>
                </a:effectLst>
              </a:rPr>
              <a:t>mouodrosti</a:t>
            </a:r>
            <a:r>
              <a:rPr lang="cs-CZ" sz="2400" b="1" dirty="0">
                <a:solidFill>
                  <a:schemeClr val="bg1"/>
                </a:solidFill>
                <a:effectLst>
                  <a:glow rad="101600">
                    <a:srgbClr val="534334"/>
                  </a:glow>
                </a:effectLst>
              </a:rPr>
              <a:t> strana 155</a:t>
            </a:r>
            <a:endParaRPr lang="es-ES" sz="2400" b="1" dirty="0">
              <a:solidFill>
                <a:schemeClr val="bg1"/>
              </a:solidFill>
              <a:effectLst>
                <a:glow rad="101600">
                  <a:srgbClr val="534334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470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EDC2705D-58B1-BB07-46A3-9105AEE01051}"/>
              </a:ext>
            </a:extLst>
          </p:cNvPr>
          <p:cNvSpPr txBox="1"/>
          <p:nvPr/>
        </p:nvSpPr>
        <p:spPr>
          <a:xfrm>
            <a:off x="5526541" y="344914"/>
            <a:ext cx="630164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V Ježíši se lidem zjevila Boží milost. Milost však nevylučuje spravedlnost. Zákon zjevuje vlastnosti Boží povahy a ani to nejmenší v něm nemůže být změněno tak, jak by to člověku v jeho padlém stavu vyhovovalo. Bůh svůj zákon nezměnil, ale pro záchranu člověka se v Ježíši Kristu sám obětoval. „Neboť v Kristu Bůh usmířil svět se sebou.“ 2. Korintským 5,19</a:t>
            </a:r>
            <a:r>
              <a:rPr lang="cs-CZ" sz="2400" b="1"/>
              <a:t>                                 Ellen </a:t>
            </a:r>
            <a:r>
              <a:rPr lang="cs-CZ" sz="2400" b="1" dirty="0" err="1"/>
              <a:t>Gould</a:t>
            </a:r>
            <a:r>
              <a:rPr lang="cs-CZ" sz="2400" b="1" dirty="0"/>
              <a:t> </a:t>
            </a:r>
            <a:r>
              <a:rPr lang="cs-CZ" sz="2400" b="1" dirty="0" err="1"/>
              <a:t>Whitetová</a:t>
            </a:r>
            <a:r>
              <a:rPr lang="cs-CZ" sz="2400" b="1" dirty="0"/>
              <a:t>: Touha věků strana 490</a:t>
            </a:r>
            <a:endParaRPr lang="es-ES" sz="2400" b="1" dirty="0"/>
          </a:p>
        </p:txBody>
      </p:sp>
      <p:pic>
        <p:nvPicPr>
          <p:cNvPr id="4" name="Imagen 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CACA7776-B804-DD56-9F2E-088BA20E3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" y="82871"/>
            <a:ext cx="5038876" cy="669225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CD1990C-3D21-ED38-32EC-483F5801E61A}"/>
              </a:ext>
            </a:extLst>
          </p:cNvPr>
          <p:cNvSpPr txBox="1"/>
          <p:nvPr/>
        </p:nvSpPr>
        <p:spPr>
          <a:xfrm>
            <a:off x="5526541" y="4595115"/>
            <a:ext cx="61012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Kristus přišel na náš svět, aby představil Boží charakter vyjádřený v Jeho svatém zákoně, protože Jeho zákon je kopií Jeho charakteru. Kristus byl zároveň zákonem i evangeliem.</a:t>
            </a:r>
            <a:r>
              <a:rPr lang="cs-CZ" sz="2400" b="1" dirty="0"/>
              <a:t>               </a:t>
            </a:r>
            <a:r>
              <a:rPr lang="es-ES" sz="2400" b="1" dirty="0"/>
              <a:t>C</a:t>
            </a:r>
            <a:r>
              <a:rPr lang="cs-CZ" sz="2400" b="1" dirty="0" err="1"/>
              <a:t>hristus</a:t>
            </a:r>
            <a:r>
              <a:rPr lang="cs-CZ" sz="2400" b="1" dirty="0"/>
              <a:t> </a:t>
            </a:r>
            <a:r>
              <a:rPr lang="es-ES" sz="2400" b="1" dirty="0"/>
              <a:t>T</a:t>
            </a:r>
            <a:r>
              <a:rPr lang="cs-CZ" sz="2400" b="1" dirty="0" err="1"/>
              <a:t>riumphant</a:t>
            </a:r>
            <a:r>
              <a:rPr lang="es-ES" sz="2400" b="1" dirty="0"/>
              <a:t> 3</a:t>
            </a:r>
            <a:r>
              <a:rPr lang="cs-CZ" sz="2400" b="1" dirty="0"/>
              <a:t>39 </a:t>
            </a:r>
            <a:r>
              <a:rPr lang="cs-CZ" sz="1400" b="1" dirty="0"/>
              <a:t>– neautorizovaný překlad: Ivo Kapec</a:t>
            </a:r>
            <a:endParaRPr lang="es-ES" sz="14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AC12D8D-8CB6-BAB3-CA72-4D1F18B3F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663" y="82871"/>
            <a:ext cx="12032674" cy="6692257"/>
          </a:xfrm>
          <a:prstGeom prst="rect">
            <a:avLst/>
          </a:prstGeom>
          <a:noFill/>
          <a:ln w="123825">
            <a:solidFill>
              <a:srgbClr val="427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9644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CC6C43-3676-A111-6DCB-0EC5E67C9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511EA9FB-8B8E-36DC-3373-B2974C0AB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9" r="4771" b="8905"/>
          <a:stretch>
            <a:fillRect/>
          </a:stretch>
        </p:blipFill>
        <p:spPr>
          <a:xfrm>
            <a:off x="7797440" y="-129091"/>
            <a:ext cx="4406600" cy="406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93DCCFA-29E2-F887-3C63-FCF0765EAF04}"/>
              </a:ext>
            </a:extLst>
          </p:cNvPr>
          <p:cNvSpPr txBox="1"/>
          <p:nvPr/>
        </p:nvSpPr>
        <p:spPr>
          <a:xfrm>
            <a:off x="109651" y="159225"/>
            <a:ext cx="788859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Boží zákon je ze své podstaty neměnný. Je to zjevení vůle a charakteru jeho Autora. Bůh je láska a jeho zákon je láska. Její dva velké principy jsou láska k Bohu a k člověku. "Láska je tedy naplněním zákona.„</a:t>
            </a:r>
            <a:r>
              <a:rPr lang="cs-CZ" sz="2400" b="1" dirty="0"/>
              <a:t> list</a:t>
            </a:r>
            <a:r>
              <a:rPr lang="es-ES" sz="2400" b="1" dirty="0"/>
              <a:t> Římanům 13</a:t>
            </a:r>
            <a:r>
              <a:rPr lang="cs-CZ" sz="2400" b="1" dirty="0"/>
              <a:t>,</a:t>
            </a:r>
            <a:r>
              <a:rPr lang="es-ES" sz="2400" b="1" dirty="0"/>
              <a:t>10. Boží charakter je spravedlnost a pravda; Taková je povaha jeho zákona. Žalmista říká: "Tvůj zákon je pravda"; "Všechna tvá přikázání jsou spravedlivá." Žalm 119</a:t>
            </a:r>
            <a:r>
              <a:rPr lang="cs-CZ" sz="2400" b="1" dirty="0"/>
              <a:t>,</a:t>
            </a:r>
            <a:r>
              <a:rPr lang="es-ES" sz="2400" b="1" dirty="0"/>
              <a:t>142, 172. A apoštol Pavel prohlašuje: "Zákon je svatý a přikázání svaté, spravedlivé a dobré.„</a:t>
            </a:r>
            <a:r>
              <a:rPr lang="cs-CZ" sz="2400" b="1" dirty="0"/>
              <a:t> list</a:t>
            </a:r>
            <a:r>
              <a:rPr lang="es-ES" sz="2400" b="1" dirty="0"/>
              <a:t> Římanům 7</a:t>
            </a:r>
            <a:r>
              <a:rPr lang="cs-CZ" sz="2400" b="1" dirty="0"/>
              <a:t>,</a:t>
            </a:r>
            <a:r>
              <a:rPr lang="es-ES" sz="2400" b="1" dirty="0"/>
              <a:t>12. Takový zákon, vyjádření Božího myšlení a vůle, musí být stejně trvalý jako jeho Autor.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3DEE5F-4FBD-816D-3C0D-B3347CD5965B}"/>
              </a:ext>
            </a:extLst>
          </p:cNvPr>
          <p:cNvSpPr txBox="1"/>
          <p:nvPr/>
        </p:nvSpPr>
        <p:spPr>
          <a:xfrm>
            <a:off x="5443368" y="4406044"/>
            <a:ext cx="66389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"Boží zákon není stvořená svatost, ale zjevená svatost. Je to kodex principů, který vyjadřuje milosrdenství, laskavost a lásku. Představuje padlému lidstvu Boží charakter. A jasně stanovuje povinnosti člověka." Biblický komentář </a:t>
            </a:r>
            <a:r>
              <a:rPr lang="cs-CZ" sz="2400" b="1" dirty="0"/>
              <a:t>CASD svazek 1 strany </a:t>
            </a:r>
            <a:r>
              <a:rPr lang="es-ES" sz="2400" b="1" dirty="0"/>
              <a:t>1104</a:t>
            </a:r>
            <a:r>
              <a:rPr lang="cs-CZ" sz="2400" b="1" dirty="0"/>
              <a:t> a</a:t>
            </a:r>
            <a:r>
              <a:rPr lang="es-ES" sz="2400" b="1" dirty="0"/>
              <a:t> 1105</a:t>
            </a:r>
            <a:r>
              <a:rPr lang="cs-CZ" sz="2400" b="1" dirty="0"/>
              <a:t> </a:t>
            </a:r>
            <a:r>
              <a:rPr lang="cs-CZ" sz="1200" b="1" dirty="0"/>
              <a:t>-  neautorizovaný překlad: Ivo Kapec</a:t>
            </a:r>
            <a:r>
              <a:rPr lang="es-ES" sz="2400" b="1" dirty="0"/>
              <a:t>.</a:t>
            </a:r>
          </a:p>
        </p:txBody>
      </p:sp>
      <p:pic>
        <p:nvPicPr>
          <p:cNvPr id="18" name="Imagen 17" descr="Un hombre parado junto a una mujer&#10;&#10;El contenido generado por IA puede ser incorrecto.">
            <a:extLst>
              <a:ext uri="{FF2B5EF4-FFF2-40B4-BE49-F238E27FC236}">
                <a16:creationId xmlns:a16="http://schemas.microsoft.com/office/drawing/2014/main" id="{9A0D338C-8366-3E4E-BF4C-17DE5B662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557" y="4333036"/>
            <a:ext cx="2365739" cy="2365739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Imagen 19" descr="Un hombre con un turbante en la cabeza&#10;&#10;El contenido generado por IA puede ser incorrecto.">
            <a:extLst>
              <a:ext uri="{FF2B5EF4-FFF2-40B4-BE49-F238E27FC236}">
                <a16:creationId xmlns:a16="http://schemas.microsoft.com/office/drawing/2014/main" id="{EB23C807-3D64-EACD-BC2E-8EF7BF302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3" y="4333036"/>
            <a:ext cx="2365739" cy="2365739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109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8000" r="-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312BC57-985D-3FEC-0F69-30DC32EF7DF4}"/>
              </a:ext>
            </a:extLst>
          </p:cNvPr>
          <p:cNvSpPr txBox="1"/>
          <p:nvPr/>
        </p:nvSpPr>
        <p:spPr>
          <a:xfrm>
            <a:off x="5179169" y="283842"/>
            <a:ext cx="637792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Boží zákon je záznamem Jeho charakteru a pouze ti, kdo ho dodržují, budou Jím přijati. Každá odchylka od poslušnosti Božímu zákonu je vzpoura. Je pro člověka největším prospěchem poslouchat Boží zákon; neboť dodržování principů tohoto zákona je nezbytné pro formování spravedlivého charakteru. Pravidla života, která dal Pán, učiní lidi čistými, šťastnými a svatými.</a:t>
            </a:r>
            <a:br>
              <a:rPr lang="es-ES" sz="2400" b="1" dirty="0"/>
            </a:br>
            <a:r>
              <a:rPr lang="es-ES" sz="2400" b="1" dirty="0"/>
              <a:t>The Review and Herald, 15. března 1906</a:t>
            </a:r>
            <a:r>
              <a:rPr lang="cs-CZ" sz="2400" b="1" dirty="0"/>
              <a:t> </a:t>
            </a:r>
            <a:r>
              <a:rPr lang="cs-CZ" b="1" dirty="0"/>
              <a:t>neautorizovaný překlad: Ivo Kapec</a:t>
            </a:r>
            <a:r>
              <a:rPr lang="es-ES" sz="2400" b="1" dirty="0"/>
              <a:t>.</a:t>
            </a:r>
          </a:p>
        </p:txBody>
      </p:sp>
      <p:pic>
        <p:nvPicPr>
          <p:cNvPr id="3" name="Imagen 2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FC2E85DC-E0D0-692F-4571-44945ED805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r="13584"/>
          <a:stretch>
            <a:fillRect/>
          </a:stretch>
        </p:blipFill>
        <p:spPr>
          <a:xfrm>
            <a:off x="253388" y="166123"/>
            <a:ext cx="4563455" cy="6543149"/>
          </a:xfrm>
          <a:prstGeom prst="roundRect">
            <a:avLst>
              <a:gd name="adj" fmla="val 514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4F8244-0F39-E678-79DA-120C54D62E4F}"/>
              </a:ext>
            </a:extLst>
          </p:cNvPr>
          <p:cNvSpPr txBox="1"/>
          <p:nvPr/>
        </p:nvSpPr>
        <p:spPr>
          <a:xfrm>
            <a:off x="5179169" y="4438826"/>
            <a:ext cx="5856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Je zákon opravdu přepis Boží povahy? Podporuje Bibli tuto myšlenku?
V této prezentaci porovnáme božské vlastnosti s vlastnostmi zákona, abychom objevili podobnost mezi nimi.</a:t>
            </a:r>
          </a:p>
        </p:txBody>
      </p:sp>
    </p:spTree>
    <p:extLst>
      <p:ext uri="{BB962C8B-B14F-4D97-AF65-F5344CB8AC3E}">
        <p14:creationId xmlns:p14="http://schemas.microsoft.com/office/powerpoint/2010/main" val="382396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que contiene Rectángulo&#10;&#10;El contenido generado por IA puede ser incorrecto.">
            <a:extLst>
              <a:ext uri="{FF2B5EF4-FFF2-40B4-BE49-F238E27FC236}">
                <a16:creationId xmlns:a16="http://schemas.microsoft.com/office/drawing/2014/main" id="{F81497FE-B4A5-5F86-33BB-8D1D7BB1B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52" y="70912"/>
            <a:ext cx="6758412" cy="2109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Forma&#10;&#10;El contenido generado por IA puede ser incorrecto.">
            <a:extLst>
              <a:ext uri="{FF2B5EF4-FFF2-40B4-BE49-F238E27FC236}">
                <a16:creationId xmlns:a16="http://schemas.microsoft.com/office/drawing/2014/main" id="{3851E6EC-0A2F-B518-51BC-9280617B7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84" y="70912"/>
            <a:ext cx="6758412" cy="21091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6A9C3E7-66CF-A6D4-F343-DCAF5FC7FE36}"/>
              </a:ext>
            </a:extLst>
          </p:cNvPr>
          <p:cNvSpPr txBox="1"/>
          <p:nvPr/>
        </p:nvSpPr>
        <p:spPr>
          <a:xfrm>
            <a:off x="1669772" y="248313"/>
            <a:ext cx="2763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>
                <a:ln>
                  <a:solidFill>
                    <a:srgbClr val="FFFF00"/>
                  </a:solidFill>
                </a:ln>
                <a:solidFill>
                  <a:srgbClr val="26606C"/>
                </a:solidFill>
              </a:rPr>
              <a:t>BŮH JE DOBRÝ</a:t>
            </a:r>
            <a:endParaRPr lang="es-ES" sz="5400" b="1" dirty="0">
              <a:ln>
                <a:solidFill>
                  <a:srgbClr val="FFFF00"/>
                </a:solidFill>
              </a:ln>
              <a:solidFill>
                <a:srgbClr val="26606C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808ED9-9774-9FBB-0CC0-F3393848B748}"/>
              </a:ext>
            </a:extLst>
          </p:cNvPr>
          <p:cNvSpPr txBox="1"/>
          <p:nvPr/>
        </p:nvSpPr>
        <p:spPr>
          <a:xfrm>
            <a:off x="7508429" y="248313"/>
            <a:ext cx="3180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>
                <a:ln>
                  <a:solidFill>
                    <a:srgbClr val="FFFF00"/>
                  </a:solidFill>
                </a:ln>
                <a:solidFill>
                  <a:srgbClr val="506E28"/>
                </a:solidFill>
              </a:rPr>
              <a:t>ZÁKON JE DOBRÝ</a:t>
            </a:r>
            <a:endParaRPr lang="es-ES" sz="5400" b="1" dirty="0">
              <a:ln>
                <a:solidFill>
                  <a:srgbClr val="FFFF00"/>
                </a:solidFill>
              </a:ln>
              <a:solidFill>
                <a:srgbClr val="506E28"/>
              </a:solidFill>
            </a:endParaRPr>
          </a:p>
        </p:txBody>
      </p:sp>
      <p:sp>
        <p:nvSpPr>
          <p:cNvPr id="5" name="Rectángulo 4" descr="Un par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439C629C-F657-BDCA-6D09-7D62104230A6}"/>
              </a:ext>
            </a:extLst>
          </p:cNvPr>
          <p:cNvSpPr/>
          <p:nvPr/>
        </p:nvSpPr>
        <p:spPr>
          <a:xfrm>
            <a:off x="503585" y="2357442"/>
            <a:ext cx="4781695" cy="3908477"/>
          </a:xfrm>
          <a:prstGeom prst="rect">
            <a:avLst/>
          </a:prstGeom>
          <a:blipFill rotWithShape="1">
            <a:blip r:embed="rId5"/>
            <a:srcRect/>
            <a:stretch>
              <a:fillRect t="-29000" b="-29000"/>
            </a:stretch>
          </a:blipFill>
          <a:ln>
            <a:solidFill>
              <a:srgbClr val="26606C"/>
            </a:solidFill>
          </a:ln>
          <a:scene3d>
            <a:camera prst="orthographicFront"/>
            <a:lightRig rig="flat" dir="t"/>
          </a:scene3d>
          <a:sp3d z="-190500" prstMaterial="plastic">
            <a:bevelT w="88900" h="88900"/>
            <a:bevelB w="88900" h="31750" prst="angle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189EE710-A3FB-F179-73D1-496641131470}"/>
              </a:ext>
            </a:extLst>
          </p:cNvPr>
          <p:cNvSpPr/>
          <p:nvPr/>
        </p:nvSpPr>
        <p:spPr>
          <a:xfrm>
            <a:off x="836137" y="5631715"/>
            <a:ext cx="4404749" cy="1152632"/>
          </a:xfrm>
          <a:custGeom>
            <a:avLst/>
            <a:gdLst>
              <a:gd name="csX0" fmla="*/ 0 w 4404749"/>
              <a:gd name="csY0" fmla="*/ 0 h 1152632"/>
              <a:gd name="csX1" fmla="*/ 2569437 w 4404749"/>
              <a:gd name="csY1" fmla="*/ 0 h 1152632"/>
              <a:gd name="csX2" fmla="*/ 3094336 w 4404749"/>
              <a:gd name="csY2" fmla="*/ -123332 h 1152632"/>
              <a:gd name="csX3" fmla="*/ 3670624 w 4404749"/>
              <a:gd name="csY3" fmla="*/ 0 h 1152632"/>
              <a:gd name="csX4" fmla="*/ 4404749 w 4404749"/>
              <a:gd name="csY4" fmla="*/ 0 h 1152632"/>
              <a:gd name="csX5" fmla="*/ 4404749 w 4404749"/>
              <a:gd name="csY5" fmla="*/ 192105 h 1152632"/>
              <a:gd name="csX6" fmla="*/ 4404749 w 4404749"/>
              <a:gd name="csY6" fmla="*/ 192105 h 1152632"/>
              <a:gd name="csX7" fmla="*/ 4404749 w 4404749"/>
              <a:gd name="csY7" fmla="*/ 480263 h 1152632"/>
              <a:gd name="csX8" fmla="*/ 4404749 w 4404749"/>
              <a:gd name="csY8" fmla="*/ 1152632 h 1152632"/>
              <a:gd name="csX9" fmla="*/ 3670624 w 4404749"/>
              <a:gd name="csY9" fmla="*/ 1152632 h 1152632"/>
              <a:gd name="csX10" fmla="*/ 2569437 w 4404749"/>
              <a:gd name="csY10" fmla="*/ 1152632 h 1152632"/>
              <a:gd name="csX11" fmla="*/ 2569437 w 4404749"/>
              <a:gd name="csY11" fmla="*/ 1152632 h 1152632"/>
              <a:gd name="csX12" fmla="*/ 0 w 4404749"/>
              <a:gd name="csY12" fmla="*/ 1152632 h 1152632"/>
              <a:gd name="csX13" fmla="*/ 0 w 4404749"/>
              <a:gd name="csY13" fmla="*/ 480263 h 1152632"/>
              <a:gd name="csX14" fmla="*/ 0 w 4404749"/>
              <a:gd name="csY14" fmla="*/ 192105 h 1152632"/>
              <a:gd name="csX15" fmla="*/ 0 w 4404749"/>
              <a:gd name="csY15" fmla="*/ 192105 h 1152632"/>
              <a:gd name="csX16" fmla="*/ 0 w 4404749"/>
              <a:gd name="csY16" fmla="*/ 0 h 11526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04749" h="1152632">
                <a:moveTo>
                  <a:pt x="0" y="0"/>
                </a:moveTo>
                <a:lnTo>
                  <a:pt x="2569437" y="0"/>
                </a:lnTo>
                <a:lnTo>
                  <a:pt x="3094336" y="-123332"/>
                </a:lnTo>
                <a:lnTo>
                  <a:pt x="3670624" y="0"/>
                </a:lnTo>
                <a:lnTo>
                  <a:pt x="4404749" y="0"/>
                </a:lnTo>
                <a:lnTo>
                  <a:pt x="4404749" y="192105"/>
                </a:lnTo>
                <a:lnTo>
                  <a:pt x="4404749" y="192105"/>
                </a:lnTo>
                <a:lnTo>
                  <a:pt x="4404749" y="480263"/>
                </a:lnTo>
                <a:lnTo>
                  <a:pt x="4404749" y="1152632"/>
                </a:lnTo>
                <a:lnTo>
                  <a:pt x="3670624" y="1152632"/>
                </a:lnTo>
                <a:lnTo>
                  <a:pt x="2569437" y="1152632"/>
                </a:lnTo>
                <a:lnTo>
                  <a:pt x="2569437" y="1152632"/>
                </a:lnTo>
                <a:lnTo>
                  <a:pt x="0" y="1152632"/>
                </a:lnTo>
                <a:lnTo>
                  <a:pt x="0" y="480263"/>
                </a:lnTo>
                <a:lnTo>
                  <a:pt x="0" y="192105"/>
                </a:lnTo>
                <a:lnTo>
                  <a:pt x="0" y="192105"/>
                </a:lnTo>
                <a:lnTo>
                  <a:pt x="0" y="0"/>
                </a:lnTo>
                <a:close/>
              </a:path>
            </a:pathLst>
          </a:custGeom>
          <a:solidFill>
            <a:srgbClr val="26606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000" b="1" dirty="0">
                <a:solidFill>
                  <a:schemeClr val="bg1"/>
                </a:solidFill>
              </a:rPr>
              <a:t>Ježíš mu řekl: "Proč m</a:t>
            </a:r>
            <a:r>
              <a:rPr lang="cs-CZ" sz="2000" b="1" dirty="0">
                <a:solidFill>
                  <a:schemeClr val="bg1"/>
                </a:solidFill>
              </a:rPr>
              <a:t>i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err="1">
                <a:solidFill>
                  <a:schemeClr val="bg1"/>
                </a:solidFill>
              </a:rPr>
              <a:t>řík</a:t>
            </a:r>
            <a:r>
              <a:rPr lang="es-ES" sz="2000" b="1" dirty="0">
                <a:solidFill>
                  <a:schemeClr val="bg1"/>
                </a:solidFill>
              </a:rPr>
              <a:t>áš </a:t>
            </a:r>
            <a:r>
              <a:rPr lang="cs-CZ" sz="2000" b="1" dirty="0">
                <a:solidFill>
                  <a:schemeClr val="bg1"/>
                </a:solidFill>
              </a:rPr>
              <a:t>›</a:t>
            </a:r>
            <a:r>
              <a:rPr lang="es-ES" sz="2000" b="1" dirty="0">
                <a:solidFill>
                  <a:schemeClr val="bg1"/>
                </a:solidFill>
              </a:rPr>
              <a:t>dobrý</a:t>
            </a:r>
            <a:r>
              <a:rPr lang="cs-CZ" sz="2000" b="1" dirty="0">
                <a:solidFill>
                  <a:schemeClr val="bg1"/>
                </a:solidFill>
              </a:rPr>
              <a:t>‹</a:t>
            </a:r>
            <a:r>
              <a:rPr lang="es-ES" sz="2000" b="1" dirty="0">
                <a:solidFill>
                  <a:schemeClr val="bg1"/>
                </a:solidFill>
              </a:rPr>
              <a:t>?" N</a:t>
            </a:r>
            <a:r>
              <a:rPr lang="cs-CZ" sz="2000" b="1" dirty="0" err="1">
                <a:solidFill>
                  <a:schemeClr val="bg1"/>
                </a:solidFill>
              </a:rPr>
              <a:t>ikdo</a:t>
            </a:r>
            <a:r>
              <a:rPr lang="cs-CZ" sz="2000" b="1" dirty="0">
                <a:solidFill>
                  <a:schemeClr val="bg1"/>
                </a:solidFill>
              </a:rPr>
              <a:t> n</a:t>
            </a:r>
            <a:r>
              <a:rPr lang="es-ES" sz="2000" b="1" dirty="0">
                <a:solidFill>
                  <a:schemeClr val="bg1"/>
                </a:solidFill>
              </a:rPr>
              <a:t>ení dobrý, je</a:t>
            </a:r>
            <a:r>
              <a:rPr lang="cs-CZ" sz="2000" b="1" dirty="0">
                <a:solidFill>
                  <a:schemeClr val="bg1"/>
                </a:solidFill>
              </a:rPr>
              <a:t>di</a:t>
            </a:r>
            <a:r>
              <a:rPr lang="es-ES" sz="2000" b="1" dirty="0">
                <a:solidFill>
                  <a:schemeClr val="bg1"/>
                </a:solidFill>
              </a:rPr>
              <a:t>n</a:t>
            </a:r>
            <a:r>
              <a:rPr lang="cs-CZ" sz="2000" b="1" dirty="0">
                <a:solidFill>
                  <a:schemeClr val="bg1"/>
                </a:solidFill>
              </a:rPr>
              <a:t>ě</a:t>
            </a:r>
            <a:r>
              <a:rPr lang="es-ES" sz="2000" b="1" dirty="0">
                <a:solidFill>
                  <a:schemeClr val="bg1"/>
                </a:solidFill>
              </a:rPr>
              <a:t> Bůh.</a:t>
            </a:r>
            <a:r>
              <a:rPr lang="cs-CZ" sz="2000" b="1" dirty="0">
                <a:solidFill>
                  <a:schemeClr val="bg1"/>
                </a:solidFill>
              </a:rPr>
              <a:t>                  </a:t>
            </a:r>
            <a:r>
              <a:rPr lang="es-ES" sz="2000" b="1" dirty="0">
                <a:solidFill>
                  <a:schemeClr val="bg1"/>
                </a:solidFill>
              </a:rPr>
              <a:t> (Lukáš 18</a:t>
            </a:r>
            <a:r>
              <a:rPr lang="cs-CZ" sz="2000" b="1" dirty="0">
                <a:solidFill>
                  <a:schemeClr val="bg1"/>
                </a:solidFill>
              </a:rPr>
              <a:t>,</a:t>
            </a:r>
            <a:r>
              <a:rPr lang="es-ES" sz="2000" b="1" dirty="0">
                <a:solidFill>
                  <a:schemeClr val="bg1"/>
                </a:solidFill>
              </a:rPr>
              <a:t>19)</a:t>
            </a:r>
            <a:endParaRPr lang="es-ES" sz="2000" kern="1200" dirty="0">
              <a:solidFill>
                <a:schemeClr val="bg1"/>
              </a:solidFill>
            </a:endParaRPr>
          </a:p>
        </p:txBody>
      </p:sp>
      <p:sp>
        <p:nvSpPr>
          <p:cNvPr id="8" name="Rectángulo 7" descr="Un par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439C629C-F657-BDCA-6D09-7D62104230A6}"/>
              </a:ext>
            </a:extLst>
          </p:cNvPr>
          <p:cNvSpPr/>
          <p:nvPr/>
        </p:nvSpPr>
        <p:spPr>
          <a:xfrm>
            <a:off x="6742834" y="2357442"/>
            <a:ext cx="4928156" cy="4028192"/>
          </a:xfrm>
          <a:prstGeom prst="rect">
            <a:avLst/>
          </a:prstGeom>
          <a:blipFill rotWithShape="1">
            <a:blip r:embed="rId6"/>
            <a:srcRect/>
            <a:stretch>
              <a:fillRect l="-5000" r="-5000"/>
            </a:stretch>
          </a:blipFill>
          <a:ln>
            <a:solidFill>
              <a:srgbClr val="506E28"/>
            </a:solidFill>
          </a:ln>
          <a:scene3d>
            <a:camera prst="orthographicFront"/>
            <a:lightRig rig="flat" dir="t"/>
          </a:scene3d>
          <a:sp3d z="-190500" prstMaterial="plastic">
            <a:bevelT w="88900" h="88900"/>
            <a:bevelB w="88900" h="31750" prst="angle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0BA2AACF-8952-0163-3E53-0AAEDC532581}"/>
              </a:ext>
            </a:extLst>
          </p:cNvPr>
          <p:cNvSpPr/>
          <p:nvPr/>
        </p:nvSpPr>
        <p:spPr>
          <a:xfrm>
            <a:off x="7111622" y="5860050"/>
            <a:ext cx="4539664" cy="926757"/>
          </a:xfrm>
          <a:custGeom>
            <a:avLst/>
            <a:gdLst>
              <a:gd name="csX0" fmla="*/ 0 w 4539664"/>
              <a:gd name="csY0" fmla="*/ 0 h 926757"/>
              <a:gd name="csX1" fmla="*/ 2648137 w 4539664"/>
              <a:gd name="csY1" fmla="*/ 0 h 926757"/>
              <a:gd name="csX2" fmla="*/ 3189114 w 4539664"/>
              <a:gd name="csY2" fmla="*/ -99163 h 926757"/>
              <a:gd name="csX3" fmla="*/ 3783053 w 4539664"/>
              <a:gd name="csY3" fmla="*/ 0 h 926757"/>
              <a:gd name="csX4" fmla="*/ 4539664 w 4539664"/>
              <a:gd name="csY4" fmla="*/ 0 h 926757"/>
              <a:gd name="csX5" fmla="*/ 4539664 w 4539664"/>
              <a:gd name="csY5" fmla="*/ 154460 h 926757"/>
              <a:gd name="csX6" fmla="*/ 4539664 w 4539664"/>
              <a:gd name="csY6" fmla="*/ 154460 h 926757"/>
              <a:gd name="csX7" fmla="*/ 4539664 w 4539664"/>
              <a:gd name="csY7" fmla="*/ 386149 h 926757"/>
              <a:gd name="csX8" fmla="*/ 4539664 w 4539664"/>
              <a:gd name="csY8" fmla="*/ 926757 h 926757"/>
              <a:gd name="csX9" fmla="*/ 3783053 w 4539664"/>
              <a:gd name="csY9" fmla="*/ 926757 h 926757"/>
              <a:gd name="csX10" fmla="*/ 2648137 w 4539664"/>
              <a:gd name="csY10" fmla="*/ 926757 h 926757"/>
              <a:gd name="csX11" fmla="*/ 2648137 w 4539664"/>
              <a:gd name="csY11" fmla="*/ 926757 h 926757"/>
              <a:gd name="csX12" fmla="*/ 0 w 4539664"/>
              <a:gd name="csY12" fmla="*/ 926757 h 926757"/>
              <a:gd name="csX13" fmla="*/ 0 w 4539664"/>
              <a:gd name="csY13" fmla="*/ 386149 h 926757"/>
              <a:gd name="csX14" fmla="*/ 0 w 4539664"/>
              <a:gd name="csY14" fmla="*/ 154460 h 926757"/>
              <a:gd name="csX15" fmla="*/ 0 w 4539664"/>
              <a:gd name="csY15" fmla="*/ 154460 h 926757"/>
              <a:gd name="csX16" fmla="*/ 0 w 4539664"/>
              <a:gd name="csY16" fmla="*/ 0 h 9267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39664" h="926757">
                <a:moveTo>
                  <a:pt x="0" y="0"/>
                </a:moveTo>
                <a:lnTo>
                  <a:pt x="2648137" y="0"/>
                </a:lnTo>
                <a:lnTo>
                  <a:pt x="3189114" y="-99163"/>
                </a:lnTo>
                <a:lnTo>
                  <a:pt x="3783053" y="0"/>
                </a:lnTo>
                <a:lnTo>
                  <a:pt x="4539664" y="0"/>
                </a:lnTo>
                <a:lnTo>
                  <a:pt x="4539664" y="154460"/>
                </a:lnTo>
                <a:lnTo>
                  <a:pt x="4539664" y="154460"/>
                </a:lnTo>
                <a:lnTo>
                  <a:pt x="4539664" y="386149"/>
                </a:lnTo>
                <a:lnTo>
                  <a:pt x="4539664" y="926757"/>
                </a:lnTo>
                <a:lnTo>
                  <a:pt x="3783053" y="926757"/>
                </a:lnTo>
                <a:lnTo>
                  <a:pt x="2648137" y="926757"/>
                </a:lnTo>
                <a:lnTo>
                  <a:pt x="2648137" y="926757"/>
                </a:lnTo>
                <a:lnTo>
                  <a:pt x="0" y="926757"/>
                </a:lnTo>
                <a:lnTo>
                  <a:pt x="0" y="386149"/>
                </a:lnTo>
                <a:lnTo>
                  <a:pt x="0" y="154460"/>
                </a:lnTo>
                <a:lnTo>
                  <a:pt x="0" y="154460"/>
                </a:lnTo>
                <a:lnTo>
                  <a:pt x="0" y="0"/>
                </a:lnTo>
                <a:close/>
              </a:path>
            </a:pathLst>
          </a:custGeom>
          <a:solidFill>
            <a:srgbClr val="506E2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000" b="1" dirty="0"/>
              <a:t>Z</a:t>
            </a:r>
            <a:r>
              <a:rPr lang="es-ES" sz="2000" b="1" dirty="0"/>
              <a:t>ákon</a:t>
            </a:r>
            <a:r>
              <a:rPr lang="cs-CZ" sz="2000" b="1" dirty="0"/>
              <a:t> je tedy sám v</a:t>
            </a:r>
            <a:r>
              <a:rPr lang="es-ES" sz="2000" b="1" dirty="0"/>
              <a:t> s</a:t>
            </a:r>
            <a:r>
              <a:rPr lang="cs-CZ" sz="2000" b="1" dirty="0"/>
              <a:t>ob</a:t>
            </a:r>
            <a:r>
              <a:rPr lang="es-ES" sz="2000" b="1" dirty="0"/>
              <a:t>ě svatý a přikázání svaté, spravedlivé a dobré. </a:t>
            </a:r>
            <a:r>
              <a:rPr lang="cs-CZ" sz="2000" b="1" dirty="0"/>
              <a:t>             </a:t>
            </a:r>
            <a:r>
              <a:rPr lang="es-ES" sz="2000" b="1" dirty="0"/>
              <a:t>(</a:t>
            </a:r>
            <a:r>
              <a:rPr lang="cs-CZ" sz="2000" b="1" dirty="0"/>
              <a:t>list </a:t>
            </a:r>
            <a:r>
              <a:rPr lang="es-ES" sz="2000" b="1" dirty="0"/>
              <a:t>Římanům 7</a:t>
            </a:r>
            <a:r>
              <a:rPr lang="cs-CZ" sz="2000" b="1" dirty="0"/>
              <a:t>,</a:t>
            </a:r>
            <a:r>
              <a:rPr lang="es-ES" sz="2000" b="1" dirty="0"/>
              <a:t>12)</a:t>
            </a:r>
            <a:endParaRPr lang="es-ES" sz="2000" b="1" kern="12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4365C4F-45CD-9428-0CB8-BDF509A8E7A8}"/>
              </a:ext>
            </a:extLst>
          </p:cNvPr>
          <p:cNvSpPr txBox="1"/>
          <p:nvPr/>
        </p:nvSpPr>
        <p:spPr>
          <a:xfrm>
            <a:off x="338511" y="364630"/>
            <a:ext cx="8845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>
                <a:ln>
                  <a:solidFill>
                    <a:srgbClr val="FFFF00"/>
                  </a:solidFill>
                </a:ln>
                <a:solidFill>
                  <a:srgbClr val="26606C"/>
                </a:solidFill>
              </a:rPr>
              <a:t>1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8FE674B-195B-0740-DB8C-B306D2DB19F7}"/>
              </a:ext>
            </a:extLst>
          </p:cNvPr>
          <p:cNvSpPr txBox="1"/>
          <p:nvPr/>
        </p:nvSpPr>
        <p:spPr>
          <a:xfrm>
            <a:off x="10968906" y="364630"/>
            <a:ext cx="8845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>
                <a:ln>
                  <a:solidFill>
                    <a:srgbClr val="FFFF00"/>
                  </a:solidFill>
                </a:ln>
                <a:solidFill>
                  <a:srgbClr val="54742A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7415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uiExpand="1" build="p" animBg="1"/>
      <p:bldP spid="8" grpId="0" animBg="1"/>
      <p:bldP spid="9" grpId="0" uiExpand="1" build="allAtOnce" animBg="1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Forma, Rectángulo, Cuadrado&#10;&#10;El contenido generado por IA puede ser incorrecto.">
            <a:extLst>
              <a:ext uri="{FF2B5EF4-FFF2-40B4-BE49-F238E27FC236}">
                <a16:creationId xmlns:a16="http://schemas.microsoft.com/office/drawing/2014/main" id="{40153336-05A4-00A4-B3C4-A83A01B76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890404" y="116852"/>
            <a:ext cx="6152508" cy="1490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DF2A0753-CD18-B743-EBF2-CC383A1356CA}"/>
              </a:ext>
            </a:extLst>
          </p:cNvPr>
          <p:cNvSpPr/>
          <p:nvPr/>
        </p:nvSpPr>
        <p:spPr>
          <a:xfrm>
            <a:off x="99028" y="1666595"/>
            <a:ext cx="5894159" cy="1135373"/>
          </a:xfrm>
          <a:custGeom>
            <a:avLst/>
            <a:gdLst>
              <a:gd name="csX0" fmla="*/ 0 w 5894159"/>
              <a:gd name="csY0" fmla="*/ 0 h 1135373"/>
              <a:gd name="csX1" fmla="*/ 5894159 w 5894159"/>
              <a:gd name="csY1" fmla="*/ 0 h 1135373"/>
              <a:gd name="csX2" fmla="*/ 5894159 w 5894159"/>
              <a:gd name="csY2" fmla="*/ 1135373 h 1135373"/>
              <a:gd name="csX3" fmla="*/ 0 w 5894159"/>
              <a:gd name="csY3" fmla="*/ 1135373 h 1135373"/>
              <a:gd name="csX4" fmla="*/ 0 w 5894159"/>
              <a:gd name="csY4" fmla="*/ 0 h 113537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894159" h="1135373">
                <a:moveTo>
                  <a:pt x="0" y="0"/>
                </a:moveTo>
                <a:lnTo>
                  <a:pt x="5894159" y="0"/>
                </a:lnTo>
                <a:lnTo>
                  <a:pt x="5894159" y="1135373"/>
                </a:lnTo>
                <a:lnTo>
                  <a:pt x="0" y="1135373"/>
                </a:lnTo>
                <a:lnTo>
                  <a:pt x="0" y="0"/>
                </a:lnTo>
                <a:close/>
              </a:path>
            </a:pathLst>
          </a:custGeom>
          <a:solidFill>
            <a:srgbClr val="A9005D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b="1" kern="1200" dirty="0"/>
              <a:t>Budete svatí pro mne, neboť já Hospodin jsem svatý.   Oddělil jsem vás od každého </a:t>
            </a:r>
            <a:r>
              <a:rPr lang="cs-CZ" b="1" kern="1200" dirty="0" err="1"/>
              <a:t>jikného</a:t>
            </a:r>
            <a:r>
              <a:rPr lang="cs-CZ" b="1" kern="1200" dirty="0"/>
              <a:t> lidu, abyste byli moji</a:t>
            </a:r>
            <a:r>
              <a:rPr lang="es-ES" b="1" kern="1200" dirty="0"/>
              <a:t>. (</a:t>
            </a:r>
            <a:r>
              <a:rPr lang="cs-CZ" b="1" kern="1200" dirty="0"/>
              <a:t>3. Mojžíšova</a:t>
            </a:r>
            <a:r>
              <a:rPr lang="es-ES" b="1" kern="1200" dirty="0"/>
              <a:t> 20</a:t>
            </a:r>
            <a:r>
              <a:rPr lang="cs-CZ" b="1" kern="1200" dirty="0"/>
              <a:t>,</a:t>
            </a:r>
            <a:r>
              <a:rPr lang="es-ES" b="1" kern="1200" dirty="0"/>
              <a:t>26)</a:t>
            </a:r>
            <a:endParaRPr lang="es-ES" kern="12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884C788-2AFB-B096-BADA-771B1417BF7A}"/>
              </a:ext>
            </a:extLst>
          </p:cNvPr>
          <p:cNvSpPr/>
          <p:nvPr/>
        </p:nvSpPr>
        <p:spPr>
          <a:xfrm>
            <a:off x="227444" y="2890707"/>
            <a:ext cx="5662965" cy="2903812"/>
          </a:xfrm>
          <a:prstGeom prst="rect">
            <a:avLst/>
          </a:prstGeom>
          <a:blipFill dpi="0" rotWithShape="1">
            <a:blip r:embed="rId4"/>
            <a:srcRect/>
            <a:stretch>
              <a:fillRect l="257" t="-73711" r="-257" b="-131213"/>
            </a:stretch>
          </a:blipFill>
          <a:ln>
            <a:solidFill>
              <a:srgbClr val="A9005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EFDCF348-9B6A-5F15-6741-B1B47F8F6C49}"/>
              </a:ext>
            </a:extLst>
          </p:cNvPr>
          <p:cNvSpPr/>
          <p:nvPr/>
        </p:nvSpPr>
        <p:spPr>
          <a:xfrm>
            <a:off x="7633429" y="1716454"/>
            <a:ext cx="4213998" cy="1621291"/>
          </a:xfrm>
          <a:custGeom>
            <a:avLst/>
            <a:gdLst>
              <a:gd name="csX0" fmla="*/ 0 w 4213998"/>
              <a:gd name="csY0" fmla="*/ 0 h 1621291"/>
              <a:gd name="csX1" fmla="*/ 4213998 w 4213998"/>
              <a:gd name="csY1" fmla="*/ 0 h 1621291"/>
              <a:gd name="csX2" fmla="*/ 4213998 w 4213998"/>
              <a:gd name="csY2" fmla="*/ 1621291 h 1621291"/>
              <a:gd name="csX3" fmla="*/ 0 w 4213998"/>
              <a:gd name="csY3" fmla="*/ 1621291 h 1621291"/>
              <a:gd name="csX4" fmla="*/ 0 w 4213998"/>
              <a:gd name="csY4" fmla="*/ 0 h 16212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213998" h="1621291">
                <a:moveTo>
                  <a:pt x="0" y="0"/>
                </a:moveTo>
                <a:lnTo>
                  <a:pt x="4213998" y="0"/>
                </a:lnTo>
                <a:lnTo>
                  <a:pt x="4213998" y="1621291"/>
                </a:lnTo>
                <a:lnTo>
                  <a:pt x="0" y="1621291"/>
                </a:lnTo>
                <a:lnTo>
                  <a:pt x="0" y="0"/>
                </a:lnTo>
                <a:close/>
              </a:path>
            </a:pathLst>
          </a:custGeom>
          <a:solidFill>
            <a:srgbClr val="7A00A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2400" b="1" kern="1200" dirty="0">
                <a:latin typeface="Calibri" panose="020F0502020204030204"/>
                <a:ea typeface="+mn-ea"/>
                <a:cs typeface="+mn-cs"/>
              </a:rPr>
              <a:t>Zákon je tedy sám v sobě svatý a přikázání svaté, spravedlivé           a dobré</a:t>
            </a:r>
            <a:r>
              <a:rPr lang="es-ES" sz="2400" b="1" kern="1200" dirty="0">
                <a:latin typeface="Calibri" panose="020F0502020204030204"/>
                <a:ea typeface="+mn-ea"/>
                <a:cs typeface="+mn-cs"/>
              </a:rPr>
              <a:t>. (</a:t>
            </a:r>
            <a:r>
              <a:rPr lang="cs-CZ" sz="2400" b="1" kern="1200" dirty="0">
                <a:latin typeface="Calibri" panose="020F0502020204030204"/>
                <a:ea typeface="+mn-ea"/>
                <a:cs typeface="+mn-cs"/>
              </a:rPr>
              <a:t>list Římanům</a:t>
            </a:r>
            <a:r>
              <a:rPr lang="es-ES" sz="2400" b="1" kern="1200" dirty="0">
                <a:latin typeface="Calibri" panose="020F0502020204030204"/>
                <a:ea typeface="+mn-ea"/>
                <a:cs typeface="+mn-cs"/>
              </a:rPr>
              <a:t> 7</a:t>
            </a:r>
            <a:r>
              <a:rPr lang="cs-CZ" sz="2400" b="1" kern="1200" dirty="0">
                <a:latin typeface="Calibri" panose="020F0502020204030204"/>
                <a:ea typeface="+mn-ea"/>
                <a:cs typeface="+mn-cs"/>
              </a:rPr>
              <a:t>,</a:t>
            </a:r>
            <a:r>
              <a:rPr lang="es-ES" sz="2400" b="1" kern="1200" dirty="0">
                <a:latin typeface="Calibri" panose="020F0502020204030204"/>
                <a:ea typeface="+mn-ea"/>
                <a:cs typeface="+mn-cs"/>
              </a:rPr>
              <a:t>12)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4230BBA-513E-63CB-1AC8-7F40B0CD4B64}"/>
              </a:ext>
            </a:extLst>
          </p:cNvPr>
          <p:cNvSpPr/>
          <p:nvPr/>
        </p:nvSpPr>
        <p:spPr>
          <a:xfrm>
            <a:off x="7515326" y="3458683"/>
            <a:ext cx="4527585" cy="3269911"/>
          </a:xfrm>
          <a:prstGeom prst="rect">
            <a:avLst/>
          </a:prstGeom>
          <a:blipFill rotWithShape="1">
            <a:blip r:embed="rId5"/>
            <a:srcRect/>
            <a:stretch>
              <a:fillRect l="-4000" r="-4000"/>
            </a:stretch>
          </a:blipFill>
          <a:ln>
            <a:solidFill>
              <a:srgbClr val="7A00AB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26" name="Imagen 25" descr="Forma, Rectángulo, Cuadrado&#10;&#10;El contenido generado por IA puede ser incorrecto.">
            <a:extLst>
              <a:ext uri="{FF2B5EF4-FFF2-40B4-BE49-F238E27FC236}">
                <a16:creationId xmlns:a16="http://schemas.microsoft.com/office/drawing/2014/main" id="{0899D774-ED1F-B86B-4D82-C81429DEB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8" y="116852"/>
            <a:ext cx="5741316" cy="1490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808ED9-9774-9FBB-0CC0-F3393848B748}"/>
              </a:ext>
            </a:extLst>
          </p:cNvPr>
          <p:cNvSpPr txBox="1"/>
          <p:nvPr/>
        </p:nvSpPr>
        <p:spPr>
          <a:xfrm>
            <a:off x="7643192" y="444154"/>
            <a:ext cx="4204252" cy="769441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cs-CZ" sz="4400" b="1" dirty="0">
                <a:ln>
                  <a:solidFill>
                    <a:srgbClr val="FFFF00"/>
                  </a:solidFill>
                </a:ln>
                <a:solidFill>
                  <a:srgbClr val="6F12AF"/>
                </a:solidFill>
              </a:rPr>
              <a:t>ZÁKON JE SVATÝ</a:t>
            </a:r>
            <a:endParaRPr lang="es-ES" sz="4400" b="1" dirty="0">
              <a:ln>
                <a:solidFill>
                  <a:srgbClr val="FFFF00"/>
                </a:solidFill>
              </a:ln>
              <a:solidFill>
                <a:srgbClr val="6F12AF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6A9C3E7-66CF-A6D4-F343-DCAF5FC7FE36}"/>
              </a:ext>
            </a:extLst>
          </p:cNvPr>
          <p:cNvSpPr txBox="1"/>
          <p:nvPr/>
        </p:nvSpPr>
        <p:spPr>
          <a:xfrm>
            <a:off x="324554" y="444153"/>
            <a:ext cx="4221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n>
                  <a:solidFill>
                    <a:srgbClr val="FFFF00"/>
                  </a:solidFill>
                </a:ln>
                <a:solidFill>
                  <a:srgbClr val="A9005D"/>
                </a:solidFill>
              </a:rPr>
              <a:t>BŮH JE SVATÝ</a:t>
            </a:r>
            <a:endParaRPr lang="es-ES" sz="4400" b="1" dirty="0">
              <a:ln>
                <a:solidFill>
                  <a:srgbClr val="FFFF00"/>
                </a:solidFill>
              </a:ln>
              <a:solidFill>
                <a:srgbClr val="A9005D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3749FC7-9DBF-8778-FF86-DA0065490640}"/>
              </a:ext>
            </a:extLst>
          </p:cNvPr>
          <p:cNvSpPr txBox="1"/>
          <p:nvPr/>
        </p:nvSpPr>
        <p:spPr>
          <a:xfrm>
            <a:off x="4721159" y="57218"/>
            <a:ext cx="625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>
                  <a:solidFill>
                    <a:srgbClr val="FFFF00"/>
                  </a:solidFill>
                </a:ln>
                <a:solidFill>
                  <a:srgbClr val="A7005C"/>
                </a:solidFill>
              </a:rPr>
              <a:t>2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6C477A7-C117-BCC2-2100-C637826852CB}"/>
              </a:ext>
            </a:extLst>
          </p:cNvPr>
          <p:cNvSpPr txBox="1"/>
          <p:nvPr/>
        </p:nvSpPr>
        <p:spPr>
          <a:xfrm>
            <a:off x="6539958" y="604805"/>
            <a:ext cx="625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>
                  <a:solidFill>
                    <a:srgbClr val="FFFF00"/>
                  </a:solidFill>
                </a:ln>
                <a:solidFill>
                  <a:srgbClr val="7A00A9"/>
                </a:solidFill>
              </a:rPr>
              <a:t>B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13789D9-EE39-89F3-ADF2-2EAAC256283D}"/>
              </a:ext>
            </a:extLst>
          </p:cNvPr>
          <p:cNvSpPr txBox="1"/>
          <p:nvPr/>
        </p:nvSpPr>
        <p:spPr>
          <a:xfrm>
            <a:off x="475390" y="5865166"/>
            <a:ext cx="5167071" cy="886999"/>
          </a:xfrm>
          <a:prstGeom prst="rect">
            <a:avLst/>
          </a:prstGeom>
          <a:solidFill>
            <a:srgbClr val="A9005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lvl1pPr>
              <a:defRPr sz="2400" b="1"/>
            </a:lvl1pPr>
          </a:lstStyle>
          <a:p>
            <a:pPr algn="ctr"/>
            <a:r>
              <a:rPr lang="cs-CZ" dirty="0">
                <a:solidFill>
                  <a:schemeClr val="bg1"/>
                </a:solidFill>
              </a:rPr>
              <a:t>Vždyť je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p</a:t>
            </a:r>
            <a:r>
              <a:rPr lang="es-ES" dirty="0">
                <a:solidFill>
                  <a:schemeClr val="bg1"/>
                </a:solidFill>
              </a:rPr>
              <a:t>s</a:t>
            </a:r>
            <a:r>
              <a:rPr lang="cs-CZ" dirty="0">
                <a:solidFill>
                  <a:schemeClr val="bg1"/>
                </a:solidFill>
              </a:rPr>
              <a:t>á</a:t>
            </a:r>
            <a:r>
              <a:rPr lang="es-ES" dirty="0">
                <a:solidFill>
                  <a:schemeClr val="bg1"/>
                </a:solidFill>
              </a:rPr>
              <a:t>no</a:t>
            </a:r>
            <a:r>
              <a:rPr lang="cs-CZ" dirty="0">
                <a:solidFill>
                  <a:schemeClr val="bg1"/>
                </a:solidFill>
              </a:rPr>
              <a:t>: ›Svatí budete, neboť já jsem svatý‹</a:t>
            </a:r>
            <a:r>
              <a:rPr lang="es-ES" dirty="0">
                <a:solidFill>
                  <a:schemeClr val="bg1"/>
                </a:solidFill>
              </a:rPr>
              <a:t>. (1</a:t>
            </a:r>
            <a:r>
              <a:rPr lang="cs-CZ" dirty="0">
                <a:solidFill>
                  <a:schemeClr val="bg1"/>
                </a:solidFill>
              </a:rPr>
              <a:t>. list</a:t>
            </a:r>
            <a:r>
              <a:rPr lang="es-ES" dirty="0">
                <a:solidFill>
                  <a:schemeClr val="bg1"/>
                </a:solidFill>
              </a:rPr>
              <a:t> Pe</a:t>
            </a:r>
            <a:r>
              <a:rPr lang="cs-CZ" dirty="0">
                <a:solidFill>
                  <a:schemeClr val="bg1"/>
                </a:solidFill>
              </a:rPr>
              <a:t>t</a:t>
            </a:r>
            <a:r>
              <a:rPr lang="es-ES" dirty="0">
                <a:solidFill>
                  <a:schemeClr val="bg1"/>
                </a:solidFill>
              </a:rPr>
              <a:t>r</a:t>
            </a:r>
            <a:r>
              <a:rPr lang="cs-CZ" dirty="0" err="1">
                <a:solidFill>
                  <a:schemeClr val="bg1"/>
                </a:solidFill>
              </a:rPr>
              <a:t>ův</a:t>
            </a:r>
            <a:r>
              <a:rPr lang="es-ES" dirty="0">
                <a:solidFill>
                  <a:schemeClr val="bg1"/>
                </a:solidFill>
              </a:rPr>
              <a:t> 1</a:t>
            </a:r>
            <a:r>
              <a:rPr lang="cs-CZ" dirty="0">
                <a:solidFill>
                  <a:schemeClr val="bg1"/>
                </a:solidFill>
              </a:rPr>
              <a:t>,</a:t>
            </a:r>
            <a:r>
              <a:rPr lang="es-ES" dirty="0">
                <a:solidFill>
                  <a:schemeClr val="bg1"/>
                </a:solidFill>
              </a:rPr>
              <a:t>16)</a:t>
            </a:r>
          </a:p>
        </p:txBody>
      </p:sp>
    </p:spTree>
    <p:extLst>
      <p:ext uri="{BB962C8B-B14F-4D97-AF65-F5344CB8AC3E}">
        <p14:creationId xmlns:p14="http://schemas.microsoft.com/office/powerpoint/2010/main" val="42230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  <p:bldP spid="8" grpId="0" uiExpand="1" build="p" animBg="1"/>
      <p:bldP spid="9" grpId="0" animBg="1"/>
      <p:bldP spid="3" grpId="0"/>
      <p:bldP spid="2" grpId="0"/>
      <p:bldP spid="29" grpId="0"/>
      <p:bldP spid="30" grpId="0"/>
      <p:bldP spid="37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o 39">
            <a:extLst>
              <a:ext uri="{FF2B5EF4-FFF2-40B4-BE49-F238E27FC236}">
                <a16:creationId xmlns:a16="http://schemas.microsoft.com/office/drawing/2014/main" id="{BB16B927-10C6-7ECC-5694-2A2BA6E6167B}"/>
              </a:ext>
            </a:extLst>
          </p:cNvPr>
          <p:cNvGrpSpPr/>
          <p:nvPr/>
        </p:nvGrpSpPr>
        <p:grpSpPr>
          <a:xfrm>
            <a:off x="6102989" y="180134"/>
            <a:ext cx="5966220" cy="2231531"/>
            <a:chOff x="6102989" y="180134"/>
            <a:chExt cx="5966220" cy="223153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7BBF00F-CE12-78B8-FA58-0DC6A90D2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5"/>
            <a:stretch>
              <a:fillRect/>
            </a:stretch>
          </p:blipFill>
          <p:spPr>
            <a:xfrm>
              <a:off x="6803350" y="180134"/>
              <a:ext cx="5265859" cy="2231531"/>
            </a:xfrm>
            <a:prstGeom prst="rect">
              <a:avLst/>
            </a:prstGeom>
          </p:spPr>
        </p:pic>
        <p:cxnSp>
          <p:nvCxnSpPr>
            <p:cNvPr id="39" name="Conector: angular 38">
              <a:extLst>
                <a:ext uri="{FF2B5EF4-FFF2-40B4-BE49-F238E27FC236}">
                  <a16:creationId xmlns:a16="http://schemas.microsoft.com/office/drawing/2014/main" id="{0BE00B53-4784-13F0-CDB6-3575170B98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02989" y="1480140"/>
              <a:ext cx="720267" cy="322730"/>
            </a:xfrm>
            <a:prstGeom prst="bentConnector3">
              <a:avLst/>
            </a:prstGeom>
            <a:ln w="76200">
              <a:solidFill>
                <a:srgbClr val="CB1EB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D2F1C341-8E7D-5C50-B9E4-C6AF5E8C3F9E}"/>
              </a:ext>
            </a:extLst>
          </p:cNvPr>
          <p:cNvGrpSpPr/>
          <p:nvPr/>
        </p:nvGrpSpPr>
        <p:grpSpPr>
          <a:xfrm>
            <a:off x="172717" y="180134"/>
            <a:ext cx="5919351" cy="2218405"/>
            <a:chOff x="172717" y="180134"/>
            <a:chExt cx="5919351" cy="22184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Imagen 8" descr="Imagen que contiene Rectángulo&#10;&#10;El contenido generado por IA puede ser incorrecto.">
              <a:extLst>
                <a:ext uri="{FF2B5EF4-FFF2-40B4-BE49-F238E27FC236}">
                  <a16:creationId xmlns:a16="http://schemas.microsoft.com/office/drawing/2014/main" id="{ED278553-9B12-15C8-13CF-9305B5646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17" y="180134"/>
              <a:ext cx="5559218" cy="2218405"/>
            </a:xfrm>
            <a:prstGeom prst="rect">
              <a:avLst/>
            </a:prstGeom>
          </p:spPr>
        </p:pic>
        <p:cxnSp>
          <p:nvCxnSpPr>
            <p:cNvPr id="38" name="Conector: angular 37">
              <a:extLst>
                <a:ext uri="{FF2B5EF4-FFF2-40B4-BE49-F238E27FC236}">
                  <a16:creationId xmlns:a16="http://schemas.microsoft.com/office/drawing/2014/main" id="{417E9301-F115-9418-0D26-FBA1D8C68EDE}"/>
                </a:ext>
              </a:extLst>
            </p:cNvPr>
            <p:cNvCxnSpPr/>
            <p:nvPr/>
          </p:nvCxnSpPr>
          <p:spPr>
            <a:xfrm>
              <a:off x="5371801" y="752949"/>
              <a:ext cx="720267" cy="322730"/>
            </a:xfrm>
            <a:prstGeom prst="bentConnector3">
              <a:avLst/>
            </a:prstGeom>
            <a:ln w="76200">
              <a:solidFill>
                <a:srgbClr val="2E82E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66A9C3E7-66CF-A6D4-F343-DCAF5FC7FE36}"/>
              </a:ext>
            </a:extLst>
          </p:cNvPr>
          <p:cNvSpPr txBox="1"/>
          <p:nvPr/>
        </p:nvSpPr>
        <p:spPr>
          <a:xfrm>
            <a:off x="1204555" y="429523"/>
            <a:ext cx="3672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ln>
                  <a:solidFill>
                    <a:srgbClr val="FFFF00"/>
                  </a:solidFill>
                </a:ln>
                <a:solidFill>
                  <a:srgbClr val="0160D1"/>
                </a:solidFill>
              </a:rPr>
              <a:t>BŮH JE DOKONALÝ</a:t>
            </a:r>
            <a:endParaRPr lang="es-ES" sz="4800" b="1" dirty="0">
              <a:ln>
                <a:solidFill>
                  <a:srgbClr val="FFFF00"/>
                </a:solidFill>
              </a:ln>
              <a:solidFill>
                <a:srgbClr val="0160D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808ED9-9774-9FBB-0CC0-F3393848B748}"/>
              </a:ext>
            </a:extLst>
          </p:cNvPr>
          <p:cNvSpPr txBox="1"/>
          <p:nvPr/>
        </p:nvSpPr>
        <p:spPr>
          <a:xfrm>
            <a:off x="7650480" y="429523"/>
            <a:ext cx="3121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ln>
                  <a:solidFill>
                    <a:srgbClr val="FFFF00"/>
                  </a:solidFill>
                </a:ln>
                <a:solidFill>
                  <a:srgbClr val="CC1EC0"/>
                </a:solidFill>
              </a:rPr>
              <a:t>ZÁKON JE DOKONALÝ</a:t>
            </a:r>
            <a:endParaRPr lang="es-ES" sz="4800" b="1" dirty="0">
              <a:ln>
                <a:solidFill>
                  <a:srgbClr val="FFFF00"/>
                </a:solidFill>
              </a:ln>
              <a:solidFill>
                <a:srgbClr val="CC1EC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04928C-8E43-61AA-958D-82B2799C823C}"/>
              </a:ext>
            </a:extLst>
          </p:cNvPr>
          <p:cNvSpPr txBox="1"/>
          <p:nvPr/>
        </p:nvSpPr>
        <p:spPr>
          <a:xfrm>
            <a:off x="405971" y="787207"/>
            <a:ext cx="625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>
                  <a:solidFill>
                    <a:srgbClr val="FFFF00"/>
                  </a:solidFill>
                </a:ln>
                <a:solidFill>
                  <a:srgbClr val="0E53A6"/>
                </a:solidFill>
              </a:rPr>
              <a:t>3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3961C17-B3EA-FB3F-97CA-7B202512BE9E}"/>
              </a:ext>
            </a:extLst>
          </p:cNvPr>
          <p:cNvSpPr txBox="1"/>
          <p:nvPr/>
        </p:nvSpPr>
        <p:spPr>
          <a:xfrm>
            <a:off x="11154414" y="755017"/>
            <a:ext cx="625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>
                  <a:solidFill>
                    <a:srgbClr val="FFFF00"/>
                  </a:solidFill>
                </a:ln>
                <a:solidFill>
                  <a:srgbClr val="CC1EC0"/>
                </a:solidFill>
              </a:rPr>
              <a:t>C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1A73A04-2E25-6A49-5F6E-B75281D07FD7}"/>
              </a:ext>
            </a:extLst>
          </p:cNvPr>
          <p:cNvSpPr txBox="1"/>
          <p:nvPr/>
        </p:nvSpPr>
        <p:spPr>
          <a:xfrm>
            <a:off x="478217" y="5469767"/>
            <a:ext cx="5167071" cy="1279657"/>
          </a:xfrm>
          <a:prstGeom prst="snipRoundRect">
            <a:avLst/>
          </a:prstGeom>
          <a:solidFill>
            <a:srgbClr val="0160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lvl1pPr>
              <a:defRPr sz="2400" b="1"/>
            </a:lvl1pPr>
          </a:lstStyle>
          <a:p>
            <a:pPr algn="ctr"/>
            <a:r>
              <a:rPr lang="cs-CZ" dirty="0">
                <a:solidFill>
                  <a:schemeClr val="bg1"/>
                </a:solidFill>
              </a:rPr>
              <a:t>Buďte tedy dokonalí, jako je dokonalý váš nebeský Otec</a:t>
            </a:r>
            <a:r>
              <a:rPr lang="es-ES" dirty="0">
                <a:solidFill>
                  <a:schemeClr val="bg1"/>
                </a:solidFill>
              </a:rPr>
              <a:t>. (Mato</a:t>
            </a:r>
            <a:r>
              <a:rPr lang="cs-CZ" dirty="0" err="1">
                <a:solidFill>
                  <a:schemeClr val="bg1"/>
                </a:solidFill>
              </a:rPr>
              <a:t>uš</a:t>
            </a:r>
            <a:r>
              <a:rPr lang="es-ES" dirty="0">
                <a:solidFill>
                  <a:schemeClr val="bg1"/>
                </a:solidFill>
              </a:rPr>
              <a:t> 5</a:t>
            </a:r>
            <a:r>
              <a:rPr lang="cs-CZ" dirty="0">
                <a:solidFill>
                  <a:schemeClr val="bg1"/>
                </a:solidFill>
              </a:rPr>
              <a:t>,</a:t>
            </a:r>
            <a:r>
              <a:rPr lang="es-ES" dirty="0">
                <a:solidFill>
                  <a:schemeClr val="bg1"/>
                </a:solidFill>
              </a:rPr>
              <a:t>48)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7F9ED24-FCF4-D0B3-DC6F-A4219B6F0F0B}"/>
              </a:ext>
            </a:extLst>
          </p:cNvPr>
          <p:cNvSpPr txBox="1"/>
          <p:nvPr/>
        </p:nvSpPr>
        <p:spPr>
          <a:xfrm flipH="1">
            <a:off x="6284259" y="5272096"/>
            <a:ext cx="5784950" cy="1477328"/>
          </a:xfrm>
          <a:prstGeom prst="snipRoundRect">
            <a:avLst>
              <a:gd name="adj1" fmla="val 16667"/>
              <a:gd name="adj2" fmla="val 16667"/>
            </a:avLst>
          </a:prstGeom>
          <a:solidFill>
            <a:srgbClr val="CC1EC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lvl1pPr>
              <a:defRPr sz="2400" b="1"/>
            </a:lvl1pPr>
          </a:lstStyle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57FF092C-374E-793B-9E06-FC4316ACE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024" y="2523937"/>
            <a:ext cx="4900604" cy="2810190"/>
          </a:xfrm>
          <a:prstGeom prst="rect">
            <a:avLst/>
          </a:prstGeom>
          <a:blipFill dpi="0" rotWithShape="1">
            <a:blip r:embed="rId6"/>
            <a:srcRect/>
            <a:stretch>
              <a:fillRect l="257" t="-73711" r="-257" b="-131213"/>
            </a:stretch>
          </a:blipFill>
          <a:ln>
            <a:solidFill>
              <a:srgbClr val="0160D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  <p:pic>
        <p:nvPicPr>
          <p:cNvPr id="27" name="Imagen 26" descr="Imagen que contiene azul, pequeño, luz, brillando&#10;&#10;El contenido generado por IA puede ser incorrecto.">
            <a:extLst>
              <a:ext uri="{FF2B5EF4-FFF2-40B4-BE49-F238E27FC236}">
                <a16:creationId xmlns:a16="http://schemas.microsoft.com/office/drawing/2014/main" id="{F1CB912F-648C-18A8-E8EB-F2E307FFC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52"/>
          <a:stretch>
            <a:fillRect/>
          </a:stretch>
        </p:blipFill>
        <p:spPr>
          <a:xfrm>
            <a:off x="7445683" y="2499818"/>
            <a:ext cx="3795569" cy="2662517"/>
          </a:xfrm>
          <a:prstGeom prst="rect">
            <a:avLst/>
          </a:prstGeom>
          <a:blipFill dpi="0" rotWithShape="1">
            <a:blip r:embed="rId6"/>
            <a:srcRect/>
            <a:stretch>
              <a:fillRect l="257" t="-73711" r="-257" b="-131213"/>
            </a:stretch>
          </a:blipFill>
          <a:ln>
            <a:solidFill>
              <a:srgbClr val="CC1E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1DAA37B1-BBA8-EC2F-B36C-51BE59C1A0AD}"/>
              </a:ext>
            </a:extLst>
          </p:cNvPr>
          <p:cNvSpPr txBox="1"/>
          <p:nvPr/>
        </p:nvSpPr>
        <p:spPr>
          <a:xfrm>
            <a:off x="6400800" y="5469767"/>
            <a:ext cx="55877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Hospodinův zákon je dokonalý, udržuje při životě. Hospodinovo svědectví je pravdivé, nezkušený jím zmoudří</a:t>
            </a:r>
            <a:r>
              <a:rPr lang="es-ES" sz="2400" b="1" dirty="0">
                <a:solidFill>
                  <a:schemeClr val="bg1"/>
                </a:solidFill>
              </a:rPr>
              <a:t>. (</a:t>
            </a:r>
            <a:r>
              <a:rPr lang="cs-CZ" sz="2400" b="1" dirty="0">
                <a:solidFill>
                  <a:schemeClr val="bg1"/>
                </a:solidFill>
              </a:rPr>
              <a:t>Ž</a:t>
            </a:r>
            <a:r>
              <a:rPr lang="es-ES" sz="2400" b="1" dirty="0">
                <a:solidFill>
                  <a:schemeClr val="bg1"/>
                </a:solidFill>
              </a:rPr>
              <a:t>alm 19</a:t>
            </a:r>
            <a:r>
              <a:rPr lang="cs-CZ" sz="2400" b="1" dirty="0">
                <a:solidFill>
                  <a:schemeClr val="bg1"/>
                </a:solidFill>
              </a:rPr>
              <a:t>,8</a:t>
            </a:r>
            <a:r>
              <a:rPr lang="es-ES" sz="24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630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  <p:bldP spid="18" grpId="0" uiExpand="1" build="p" animBg="1"/>
      <p:bldP spid="21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ED032BDA-F2B6-C907-95CD-954107AA9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9" y="136250"/>
            <a:ext cx="5914701" cy="1396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3AFAF26E-191D-8EE2-24A2-3EB71D6E4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52" y="136250"/>
            <a:ext cx="5914701" cy="13963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F678DB0-6065-C835-C2F8-BE080220349A}"/>
              </a:ext>
            </a:extLst>
          </p:cNvPr>
          <p:cNvSpPr txBox="1"/>
          <p:nvPr/>
        </p:nvSpPr>
        <p:spPr>
          <a:xfrm>
            <a:off x="6323096" y="566510"/>
            <a:ext cx="481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ln>
                  <a:solidFill>
                    <a:srgbClr val="FFFF00"/>
                  </a:solidFill>
                </a:ln>
                <a:solidFill>
                  <a:srgbClr val="5E007F"/>
                </a:solidFill>
              </a:rPr>
              <a:t>ZÁKON JE LÁSKA</a:t>
            </a:r>
            <a:endParaRPr lang="es-ES" sz="4800" b="1" dirty="0">
              <a:ln>
                <a:solidFill>
                  <a:srgbClr val="FFFF00"/>
                </a:solidFill>
              </a:ln>
              <a:solidFill>
                <a:srgbClr val="5E007F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3EE7A9-1A8A-04BC-A75E-196E78213B2F}"/>
              </a:ext>
            </a:extLst>
          </p:cNvPr>
          <p:cNvSpPr txBox="1"/>
          <p:nvPr/>
        </p:nvSpPr>
        <p:spPr>
          <a:xfrm>
            <a:off x="1054856" y="566510"/>
            <a:ext cx="481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ln>
                  <a:solidFill>
                    <a:srgbClr val="FFFF00"/>
                  </a:solidFill>
                </a:ln>
                <a:solidFill>
                  <a:srgbClr val="A9000C"/>
                </a:solidFill>
              </a:rPr>
              <a:t>BŮH JE LÁSKA</a:t>
            </a:r>
            <a:endParaRPr lang="es-ES" sz="4800" b="1" dirty="0">
              <a:ln>
                <a:solidFill>
                  <a:srgbClr val="FFFF00"/>
                </a:solidFill>
              </a:ln>
              <a:solidFill>
                <a:srgbClr val="A9000C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CBAF287-48F5-09F1-25BF-9041B872449D}"/>
              </a:ext>
            </a:extLst>
          </p:cNvPr>
          <p:cNvSpPr txBox="1"/>
          <p:nvPr/>
        </p:nvSpPr>
        <p:spPr>
          <a:xfrm flipH="1">
            <a:off x="155524" y="5280282"/>
            <a:ext cx="5784950" cy="1477328"/>
          </a:xfrm>
          <a:prstGeom prst="wave">
            <a:avLst/>
          </a:prstGeom>
          <a:solidFill>
            <a:srgbClr val="A900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lvl1pPr>
              <a:defRPr sz="2400" b="1"/>
            </a:lvl1pPr>
          </a:lstStyle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C028BD0-06E9-7D8C-055F-3C2EFD2327BF}"/>
              </a:ext>
            </a:extLst>
          </p:cNvPr>
          <p:cNvSpPr txBox="1"/>
          <p:nvPr/>
        </p:nvSpPr>
        <p:spPr>
          <a:xfrm>
            <a:off x="6251528" y="5280282"/>
            <a:ext cx="5784950" cy="1477328"/>
          </a:xfrm>
          <a:prstGeom prst="wave">
            <a:avLst/>
          </a:prstGeom>
          <a:solidFill>
            <a:srgbClr val="5E007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lvl1pPr>
              <a:defRPr sz="2400" b="1"/>
            </a:lvl1pPr>
          </a:lstStyle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A0B150D-75F0-4784-A38F-B224C82630DE}"/>
              </a:ext>
            </a:extLst>
          </p:cNvPr>
          <p:cNvSpPr txBox="1"/>
          <p:nvPr/>
        </p:nvSpPr>
        <p:spPr>
          <a:xfrm>
            <a:off x="203270" y="100390"/>
            <a:ext cx="625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n>
                  <a:solidFill>
                    <a:srgbClr val="FFFF00"/>
                  </a:solidFill>
                </a:ln>
                <a:solidFill>
                  <a:srgbClr val="FFCDD1"/>
                </a:solidFill>
              </a:rPr>
              <a:t>4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9872EA3-3F4E-3EF2-B985-9EE6A2FFFDBB}"/>
              </a:ext>
            </a:extLst>
          </p:cNvPr>
          <p:cNvSpPr txBox="1"/>
          <p:nvPr/>
        </p:nvSpPr>
        <p:spPr>
          <a:xfrm>
            <a:off x="11372236" y="100390"/>
            <a:ext cx="625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n>
                  <a:solidFill>
                    <a:srgbClr val="FFFF00"/>
                  </a:solidFill>
                </a:ln>
                <a:solidFill>
                  <a:srgbClr val="D8C3DF"/>
                </a:solidFill>
              </a:rPr>
              <a:t>D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F1E0164-B119-A1C2-076A-F7DD4B24A5E0}"/>
              </a:ext>
            </a:extLst>
          </p:cNvPr>
          <p:cNvSpPr txBox="1"/>
          <p:nvPr/>
        </p:nvSpPr>
        <p:spPr>
          <a:xfrm>
            <a:off x="254133" y="5584176"/>
            <a:ext cx="5587728" cy="830997"/>
          </a:xfrm>
          <a:prstGeom prst="rect">
            <a:avLst/>
          </a:prstGeom>
          <a:noFill/>
        </p:spPr>
        <p:txBody>
          <a:bodyPr wrap="square">
            <a:prstTxWarp prst="textWave2">
              <a:avLst/>
            </a:prstTxWarp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Kdo nemiluje, nepoznal Boha, protože   Bůh je láska</a:t>
            </a:r>
            <a:r>
              <a:rPr lang="es-ES" sz="2400" b="1" dirty="0">
                <a:solidFill>
                  <a:schemeClr val="bg1"/>
                </a:solidFill>
              </a:rPr>
              <a:t>. (1</a:t>
            </a:r>
            <a:r>
              <a:rPr lang="cs-CZ" sz="2400" b="1" dirty="0">
                <a:solidFill>
                  <a:schemeClr val="bg1"/>
                </a:solidFill>
              </a:rPr>
              <a:t>. list</a:t>
            </a:r>
            <a:r>
              <a:rPr lang="es-ES" sz="2400" b="1" dirty="0">
                <a:solidFill>
                  <a:schemeClr val="bg1"/>
                </a:solidFill>
              </a:rPr>
              <a:t> Jan</a:t>
            </a:r>
            <a:r>
              <a:rPr lang="cs-CZ" sz="2400" b="1" dirty="0" err="1">
                <a:solidFill>
                  <a:schemeClr val="bg1"/>
                </a:solidFill>
              </a:rPr>
              <a:t>ův</a:t>
            </a:r>
            <a:r>
              <a:rPr lang="es-ES" sz="2400" b="1" dirty="0">
                <a:solidFill>
                  <a:schemeClr val="bg1"/>
                </a:solidFill>
              </a:rPr>
              <a:t> 4</a:t>
            </a:r>
            <a:r>
              <a:rPr lang="cs-CZ" sz="2400" b="1" dirty="0">
                <a:solidFill>
                  <a:schemeClr val="bg1"/>
                </a:solidFill>
              </a:rPr>
              <a:t>,</a:t>
            </a:r>
            <a:r>
              <a:rPr lang="es-ES" sz="2400" b="1" dirty="0">
                <a:solidFill>
                  <a:schemeClr val="bg1"/>
                </a:solidFill>
              </a:rPr>
              <a:t>8)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767D454-2401-2886-BDDC-22A474184315}"/>
              </a:ext>
            </a:extLst>
          </p:cNvPr>
          <p:cNvSpPr txBox="1"/>
          <p:nvPr/>
        </p:nvSpPr>
        <p:spPr>
          <a:xfrm>
            <a:off x="6685517" y="5513294"/>
            <a:ext cx="4999448" cy="1019762"/>
          </a:xfrm>
          <a:prstGeom prst="rect">
            <a:avLst/>
          </a:prstGeom>
          <a:noFill/>
        </p:spPr>
        <p:txBody>
          <a:bodyPr wrap="square">
            <a:prstTxWarp prst="textWave1">
              <a:avLst>
                <a:gd name="adj1" fmla="val 9709"/>
                <a:gd name="adj2" fmla="val 0"/>
              </a:avLst>
            </a:prstTxWarp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Láska neudělá bližnímu nic zlého,           je tedy láska naplněním zákona</a:t>
            </a:r>
            <a:r>
              <a:rPr lang="es-ES" sz="2400" b="1" dirty="0">
                <a:solidFill>
                  <a:schemeClr val="bg1"/>
                </a:solidFill>
              </a:rPr>
              <a:t>.</a:t>
            </a:r>
            <a:r>
              <a:rPr lang="cs-CZ" sz="2400" b="1" dirty="0">
                <a:solidFill>
                  <a:schemeClr val="bg1"/>
                </a:solidFill>
              </a:rPr>
              <a:t>            </a:t>
            </a:r>
            <a:r>
              <a:rPr lang="es-ES" sz="2400" b="1" dirty="0">
                <a:solidFill>
                  <a:schemeClr val="bg1"/>
                </a:solidFill>
              </a:rPr>
              <a:t> (</a:t>
            </a:r>
            <a:r>
              <a:rPr lang="cs-CZ" sz="2400" b="1" dirty="0">
                <a:solidFill>
                  <a:schemeClr val="bg1"/>
                </a:solidFill>
              </a:rPr>
              <a:t>list Římanům</a:t>
            </a:r>
            <a:r>
              <a:rPr lang="es-ES" sz="2400" b="1" dirty="0">
                <a:solidFill>
                  <a:schemeClr val="bg1"/>
                </a:solidFill>
              </a:rPr>
              <a:t> 13</a:t>
            </a:r>
            <a:r>
              <a:rPr lang="cs-CZ" sz="2400" b="1" dirty="0">
                <a:solidFill>
                  <a:schemeClr val="bg1"/>
                </a:solidFill>
              </a:rPr>
              <a:t>,</a:t>
            </a:r>
            <a:r>
              <a:rPr lang="es-ES" sz="2400" b="1" dirty="0">
                <a:solidFill>
                  <a:schemeClr val="bg1"/>
                </a:solidFill>
              </a:rPr>
              <a:t>10)</a:t>
            </a:r>
          </a:p>
        </p:txBody>
      </p:sp>
      <p:pic>
        <p:nvPicPr>
          <p:cNvPr id="29" name="Imagen 28" descr="Imagen que contiene persona, hombre, montaña, parado&#10;&#10;El contenido generado por IA puede ser incorrecto.">
            <a:extLst>
              <a:ext uri="{FF2B5EF4-FFF2-40B4-BE49-F238E27FC236}">
                <a16:creationId xmlns:a16="http://schemas.microsoft.com/office/drawing/2014/main" id="{0A255145-63EE-93B5-7EAD-C45BE7571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3" y="1656576"/>
            <a:ext cx="5519138" cy="3485060"/>
          </a:xfrm>
          <a:prstGeom prst="rect">
            <a:avLst/>
          </a:prstGeom>
          <a:blipFill dpi="0" rotWithShape="1">
            <a:blip r:embed="rId6"/>
            <a:srcRect/>
            <a:stretch>
              <a:fillRect l="257" t="-73711" r="-257" b="-131213"/>
            </a:stretch>
          </a:blipFill>
          <a:ln>
            <a:solidFill>
              <a:srgbClr val="A7000C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  <p:pic>
        <p:nvPicPr>
          <p:cNvPr id="31" name="Imagen 30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CF8B474F-C296-6F34-5193-3CC1ED15E6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/>
          <a:stretch>
            <a:fillRect/>
          </a:stretch>
        </p:blipFill>
        <p:spPr>
          <a:xfrm>
            <a:off x="6517340" y="1656576"/>
            <a:ext cx="5519138" cy="3485060"/>
          </a:xfrm>
          <a:prstGeom prst="rect">
            <a:avLst/>
          </a:prstGeom>
          <a:blipFill dpi="0" rotWithShape="1">
            <a:blip r:embed="rId6"/>
            <a:srcRect/>
            <a:stretch>
              <a:fillRect l="257" t="-73711" r="-257" b="-131213"/>
            </a:stretch>
          </a:blipFill>
          <a:ln>
            <a:solidFill>
              <a:srgbClr val="5E007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</p:spTree>
    <p:extLst>
      <p:ext uri="{BB962C8B-B14F-4D97-AF65-F5344CB8AC3E}">
        <p14:creationId xmlns:p14="http://schemas.microsoft.com/office/powerpoint/2010/main" val="383448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 animBg="1"/>
      <p:bldP spid="17" grpId="0" animBg="1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aptura de pantalla de computadora&#10;&#10;El contenido generado por IA puede ser incorrecto.">
            <a:extLst>
              <a:ext uri="{FF2B5EF4-FFF2-40B4-BE49-F238E27FC236}">
                <a16:creationId xmlns:a16="http://schemas.microsoft.com/office/drawing/2014/main" id="{A698B689-28D3-E1BA-9CBD-1C337A177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1" b="7658"/>
          <a:stretch>
            <a:fillRect/>
          </a:stretch>
        </p:blipFill>
        <p:spPr>
          <a:xfrm>
            <a:off x="5992296" y="-18375"/>
            <a:ext cx="6096000" cy="16947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372041DD-9440-66C4-549B-56813FC6C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" b="9410"/>
          <a:stretch>
            <a:fillRect/>
          </a:stretch>
        </p:blipFill>
        <p:spPr>
          <a:xfrm>
            <a:off x="99222" y="0"/>
            <a:ext cx="6096000" cy="1720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6A9C3E7-66CF-A6D4-F343-DCAF5FC7FE36}"/>
              </a:ext>
            </a:extLst>
          </p:cNvPr>
          <p:cNvSpPr txBox="1"/>
          <p:nvPr/>
        </p:nvSpPr>
        <p:spPr>
          <a:xfrm>
            <a:off x="487969" y="106740"/>
            <a:ext cx="4814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n>
                  <a:solidFill>
                    <a:srgbClr val="FFFF00"/>
                  </a:solidFill>
                </a:ln>
                <a:solidFill>
                  <a:srgbClr val="9C5514"/>
                </a:solidFill>
              </a:rPr>
              <a:t>BŮH JE SPRAVEDLIVÝ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A98CE68-3153-2639-8718-6508E4EEA190}"/>
              </a:ext>
            </a:extLst>
          </p:cNvPr>
          <p:cNvSpPr txBox="1"/>
          <p:nvPr/>
        </p:nvSpPr>
        <p:spPr>
          <a:xfrm>
            <a:off x="7001434" y="123289"/>
            <a:ext cx="4814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n>
                  <a:solidFill>
                    <a:srgbClr val="FFFF00"/>
                  </a:solidFill>
                </a:ln>
                <a:solidFill>
                  <a:srgbClr val="3A4A6B"/>
                </a:solidFill>
              </a:rPr>
              <a:t>ZÁKON JE SPRAVEDLIVÝ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0AF6111-37F7-2C5B-E7C9-52E44FC3FFE0}"/>
              </a:ext>
            </a:extLst>
          </p:cNvPr>
          <p:cNvSpPr txBox="1"/>
          <p:nvPr/>
        </p:nvSpPr>
        <p:spPr>
          <a:xfrm flipH="1">
            <a:off x="99221" y="5393097"/>
            <a:ext cx="6463553" cy="1411117"/>
          </a:xfrm>
          <a:prstGeom prst="flowChartManualInput">
            <a:avLst/>
          </a:prstGeom>
          <a:solidFill>
            <a:srgbClr val="9C551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cs-CZ" sz="1800" dirty="0"/>
              <a:t>Bůh není nespravedlivý, a proto</a:t>
            </a:r>
            <a:r>
              <a:rPr lang="es-ES" sz="1800" dirty="0"/>
              <a:t> </a:t>
            </a:r>
            <a:r>
              <a:rPr lang="cs-CZ" sz="1800" dirty="0"/>
              <a:t>nezapomeneme, jak</a:t>
            </a:r>
            <a:r>
              <a:rPr lang="es-ES" sz="1800" dirty="0"/>
              <a:t> </a:t>
            </a:r>
            <a:r>
              <a:rPr lang="cs-CZ" sz="1800" dirty="0" err="1"/>
              <a:t>jst</a:t>
            </a:r>
            <a:r>
              <a:rPr lang="es-ES" sz="1800" dirty="0"/>
              <a:t>e</a:t>
            </a:r>
            <a:r>
              <a:rPr lang="cs-CZ" sz="1800" dirty="0"/>
              <a:t> se činem své lásky k němu přiznali, když jste sloužili a ještě sloužíte bratřím</a:t>
            </a:r>
            <a:r>
              <a:rPr lang="es-ES" sz="1800" dirty="0"/>
              <a:t>. (</a:t>
            </a:r>
            <a:r>
              <a:rPr lang="cs-CZ" sz="1800" dirty="0"/>
              <a:t>list Židům</a:t>
            </a:r>
            <a:r>
              <a:rPr lang="es-ES" sz="1800" dirty="0"/>
              <a:t> 6</a:t>
            </a:r>
            <a:r>
              <a:rPr lang="cs-CZ" sz="1800" dirty="0"/>
              <a:t>,</a:t>
            </a:r>
            <a:r>
              <a:rPr lang="es-ES" sz="1800" dirty="0"/>
              <a:t>10)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0B5D161-E02A-1F51-8E57-68C9C1CFD813}"/>
              </a:ext>
            </a:extLst>
          </p:cNvPr>
          <p:cNvSpPr txBox="1"/>
          <p:nvPr/>
        </p:nvSpPr>
        <p:spPr>
          <a:xfrm flipH="1">
            <a:off x="6752967" y="1729894"/>
            <a:ext cx="5293052" cy="1429626"/>
          </a:xfrm>
          <a:prstGeom prst="flowChartManualInput">
            <a:avLst/>
          </a:prstGeom>
          <a:solidFill>
            <a:srgbClr val="4F638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lvl1pPr>
              <a:defRPr sz="2400" b="1"/>
            </a:lvl1pPr>
          </a:lstStyle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69B21B0-F816-CF92-15FD-0C4381C115C2}"/>
              </a:ext>
            </a:extLst>
          </p:cNvPr>
          <p:cNvSpPr txBox="1"/>
          <p:nvPr/>
        </p:nvSpPr>
        <p:spPr>
          <a:xfrm>
            <a:off x="6923298" y="1948405"/>
            <a:ext cx="49639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Zákon je tedy sám v sobě svatý a přikázání svaté, spravedlivé a dobré</a:t>
            </a:r>
            <a:r>
              <a:rPr lang="es-ES" sz="2400" b="1" dirty="0">
                <a:solidFill>
                  <a:schemeClr val="bg1"/>
                </a:solidFill>
              </a:rPr>
              <a:t>. (</a:t>
            </a:r>
            <a:r>
              <a:rPr lang="cs-CZ" sz="2400" b="1" dirty="0">
                <a:solidFill>
                  <a:schemeClr val="bg1"/>
                </a:solidFill>
              </a:rPr>
              <a:t>list Ří</a:t>
            </a:r>
            <a:r>
              <a:rPr lang="es-ES" sz="2400" b="1" dirty="0">
                <a:solidFill>
                  <a:schemeClr val="bg1"/>
                </a:solidFill>
              </a:rPr>
              <a:t>man</a:t>
            </a:r>
            <a:r>
              <a:rPr lang="cs-CZ" sz="2400" b="1" dirty="0" err="1">
                <a:solidFill>
                  <a:schemeClr val="bg1"/>
                </a:solidFill>
              </a:rPr>
              <a:t>ům</a:t>
            </a:r>
            <a:r>
              <a:rPr lang="es-ES" sz="2400" b="1" dirty="0">
                <a:solidFill>
                  <a:schemeClr val="bg1"/>
                </a:solidFill>
              </a:rPr>
              <a:t> 7</a:t>
            </a:r>
            <a:r>
              <a:rPr lang="cs-CZ" sz="2400" b="1" dirty="0">
                <a:solidFill>
                  <a:schemeClr val="bg1"/>
                </a:solidFill>
              </a:rPr>
              <a:t>,</a:t>
            </a:r>
            <a:r>
              <a:rPr lang="es-ES" sz="2400" b="1" dirty="0">
                <a:solidFill>
                  <a:schemeClr val="bg1"/>
                </a:solidFill>
              </a:rPr>
              <a:t>12)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9B81AC5-1078-A261-4C69-BE8BD9AD8B09}"/>
              </a:ext>
            </a:extLst>
          </p:cNvPr>
          <p:cNvSpPr txBox="1"/>
          <p:nvPr/>
        </p:nvSpPr>
        <p:spPr>
          <a:xfrm>
            <a:off x="6761932" y="5393097"/>
            <a:ext cx="5293052" cy="1425462"/>
          </a:xfrm>
          <a:prstGeom prst="flowChartManualInput">
            <a:avLst/>
          </a:prstGeom>
          <a:solidFill>
            <a:srgbClr val="4F638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lvl1pPr>
              <a:defRPr sz="2400" b="1"/>
            </a:lvl1pPr>
          </a:lstStyle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7321684-E2ED-C018-488D-C870C047D8F1}"/>
              </a:ext>
            </a:extLst>
          </p:cNvPr>
          <p:cNvSpPr txBox="1"/>
          <p:nvPr/>
        </p:nvSpPr>
        <p:spPr>
          <a:xfrm>
            <a:off x="6914333" y="5617839"/>
            <a:ext cx="50958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Ať můj jazyk opěvuje, co jsi řekl, všechna tvá přikázání jsou spravedlivá</a:t>
            </a:r>
            <a:r>
              <a:rPr lang="es-ES" sz="2400" b="1" dirty="0">
                <a:solidFill>
                  <a:schemeClr val="bg1"/>
                </a:solidFill>
              </a:rPr>
              <a:t>. (</a:t>
            </a:r>
            <a:r>
              <a:rPr lang="cs-CZ" sz="2400" b="1" dirty="0">
                <a:solidFill>
                  <a:schemeClr val="bg1"/>
                </a:solidFill>
              </a:rPr>
              <a:t>Ž</a:t>
            </a:r>
            <a:r>
              <a:rPr lang="es-ES" sz="2400" b="1" dirty="0">
                <a:solidFill>
                  <a:schemeClr val="bg1"/>
                </a:solidFill>
              </a:rPr>
              <a:t>alm 119</a:t>
            </a:r>
            <a:r>
              <a:rPr lang="cs-CZ" sz="2400" b="1" dirty="0">
                <a:solidFill>
                  <a:schemeClr val="bg1"/>
                </a:solidFill>
              </a:rPr>
              <a:t>,</a:t>
            </a:r>
            <a:r>
              <a:rPr lang="es-ES" sz="2400" b="1" dirty="0">
                <a:solidFill>
                  <a:schemeClr val="bg1"/>
                </a:solidFill>
              </a:rPr>
              <a:t>172)</a:t>
            </a:r>
          </a:p>
        </p:txBody>
      </p:sp>
      <p:pic>
        <p:nvPicPr>
          <p:cNvPr id="25" name="Imagen 24" descr="Imagen que contiene persona, tabla, agua, hombre&#10;&#10;El contenido generado por IA puede ser incorrecto.">
            <a:extLst>
              <a:ext uri="{FF2B5EF4-FFF2-40B4-BE49-F238E27FC236}">
                <a16:creationId xmlns:a16="http://schemas.microsoft.com/office/drawing/2014/main" id="{60D2D904-E62A-FBEA-F454-7BBDE51F27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2"/>
          <a:stretch>
            <a:fillRect/>
          </a:stretch>
        </p:blipFill>
        <p:spPr>
          <a:xfrm>
            <a:off x="249685" y="1739304"/>
            <a:ext cx="5846315" cy="3549467"/>
          </a:xfrm>
          <a:prstGeom prst="rect">
            <a:avLst/>
          </a:prstGeom>
          <a:blipFill dpi="0" rotWithShape="1">
            <a:blip r:embed="rId7"/>
            <a:srcRect/>
            <a:stretch>
              <a:fillRect l="257" t="-73711" r="-257" b="-131213"/>
            </a:stretch>
          </a:blipFill>
          <a:ln>
            <a:solidFill>
              <a:srgbClr val="9B5414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  <p:pic>
        <p:nvPicPr>
          <p:cNvPr id="27" name="Imagen 26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4E9595B4-0D4B-99C2-5FBE-1A5A4D56D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8"/>
          <a:stretch>
            <a:fillRect/>
          </a:stretch>
        </p:blipFill>
        <p:spPr>
          <a:xfrm>
            <a:off x="7114764" y="3248874"/>
            <a:ext cx="4664858" cy="2077791"/>
          </a:xfrm>
          <a:prstGeom prst="rect">
            <a:avLst/>
          </a:prstGeom>
          <a:blipFill dpi="0" rotWithShape="1">
            <a:blip r:embed="rId7"/>
            <a:srcRect/>
            <a:stretch>
              <a:fillRect l="257" t="-73711" r="-257" b="-131213"/>
            </a:stretch>
          </a:blipFill>
          <a:ln>
            <a:solidFill>
              <a:srgbClr val="4E628D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481315F0-696B-960C-94A8-D10C914A7018}"/>
              </a:ext>
            </a:extLst>
          </p:cNvPr>
          <p:cNvSpPr txBox="1"/>
          <p:nvPr/>
        </p:nvSpPr>
        <p:spPr>
          <a:xfrm>
            <a:off x="5334427" y="-17930"/>
            <a:ext cx="625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>
                  <a:solidFill>
                    <a:srgbClr val="FFFF00"/>
                  </a:solidFill>
                </a:ln>
                <a:solidFill>
                  <a:srgbClr val="F9CCA5"/>
                </a:solidFill>
              </a:rPr>
              <a:t>5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A54CF5B-F1C1-B1DA-337A-614B09E5ABD8}"/>
              </a:ext>
            </a:extLst>
          </p:cNvPr>
          <p:cNvSpPr txBox="1"/>
          <p:nvPr/>
        </p:nvSpPr>
        <p:spPr>
          <a:xfrm>
            <a:off x="6281116" y="624730"/>
            <a:ext cx="625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>
                  <a:solidFill>
                    <a:srgbClr val="FFFF00"/>
                  </a:solidFill>
                </a:ln>
                <a:solidFill>
                  <a:srgbClr val="CBDBFC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127857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uiExpand="1" build="p" animBg="1"/>
      <p:bldP spid="17" grpId="0" animBg="1"/>
      <p:bldP spid="19" grpId="0"/>
      <p:bldP spid="22" grpId="0" animBg="1"/>
      <p:bldP spid="23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Forma&#10;&#10;El contenido generado por IA puede ser incorrecto.">
            <a:extLst>
              <a:ext uri="{FF2B5EF4-FFF2-40B4-BE49-F238E27FC236}">
                <a16:creationId xmlns:a16="http://schemas.microsoft.com/office/drawing/2014/main" id="{438A36FB-8467-1A14-CF37-6305822DB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734" y="90884"/>
            <a:ext cx="5786711" cy="18544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0A51AC51-D13E-AEE2-AD25-A84184A5A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5" y="90884"/>
            <a:ext cx="5786711" cy="18544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6A9C3E7-66CF-A6D4-F343-DCAF5FC7FE36}"/>
              </a:ext>
            </a:extLst>
          </p:cNvPr>
          <p:cNvSpPr txBox="1"/>
          <p:nvPr/>
        </p:nvSpPr>
        <p:spPr>
          <a:xfrm>
            <a:off x="885274" y="535180"/>
            <a:ext cx="4249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n>
                  <a:solidFill>
                    <a:srgbClr val="FFFF00"/>
                  </a:solidFill>
                </a:ln>
                <a:solidFill>
                  <a:srgbClr val="BF9000"/>
                </a:solidFill>
              </a:rPr>
              <a:t>BŮH JE ČISTÝ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BBE2C29-C296-D547-10E5-950D6F8F9169}"/>
              </a:ext>
            </a:extLst>
          </p:cNvPr>
          <p:cNvSpPr txBox="1"/>
          <p:nvPr/>
        </p:nvSpPr>
        <p:spPr>
          <a:xfrm>
            <a:off x="6983506" y="535181"/>
            <a:ext cx="4249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n>
                  <a:solidFill>
                    <a:srgbClr val="FFFF00"/>
                  </a:solidFill>
                </a:ln>
                <a:solidFill>
                  <a:srgbClr val="DE005F"/>
                </a:solidFill>
              </a:rPr>
              <a:t>ZÁKON JE ČISTÝ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EE5249B-7395-ECA3-CB33-3C996D6A0DD6}"/>
              </a:ext>
            </a:extLst>
          </p:cNvPr>
          <p:cNvSpPr txBox="1"/>
          <p:nvPr/>
        </p:nvSpPr>
        <p:spPr>
          <a:xfrm>
            <a:off x="-7932" y="-51938"/>
            <a:ext cx="625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ln>
                  <a:solidFill>
                    <a:schemeClr val="bg1"/>
                  </a:solidFill>
                </a:ln>
                <a:solidFill>
                  <a:srgbClr val="A48500"/>
                </a:solidFill>
              </a:rPr>
              <a:t>6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ED0C97-132A-F8FF-801A-E3ED998042DA}"/>
              </a:ext>
            </a:extLst>
          </p:cNvPr>
          <p:cNvSpPr txBox="1"/>
          <p:nvPr/>
        </p:nvSpPr>
        <p:spPr>
          <a:xfrm>
            <a:off x="11556545" y="-50413"/>
            <a:ext cx="625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ln>
                  <a:solidFill>
                    <a:srgbClr val="FFFF00"/>
                  </a:solidFill>
                </a:ln>
                <a:solidFill>
                  <a:srgbClr val="FFD9E9"/>
                </a:solidFill>
              </a:rPr>
              <a:t>F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9C9F3BE-3FFF-7FA4-4DF2-9943C803C113}"/>
              </a:ext>
            </a:extLst>
          </p:cNvPr>
          <p:cNvSpPr txBox="1"/>
          <p:nvPr/>
        </p:nvSpPr>
        <p:spPr>
          <a:xfrm flipH="1">
            <a:off x="116554" y="2039087"/>
            <a:ext cx="5786710" cy="1232966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  <a:ln>
            <a:solidFill>
              <a:srgbClr val="A485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lvl1pPr>
              <a:defRPr sz="2400" b="1"/>
            </a:lvl1pPr>
          </a:lstStyle>
          <a:p>
            <a:pPr algn="ctr"/>
            <a:endParaRPr lang="es-ES" dirty="0">
              <a:ln>
                <a:solidFill>
                  <a:srgbClr val="A485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797E301-D251-D67C-80A8-A77BF502A224}"/>
              </a:ext>
            </a:extLst>
          </p:cNvPr>
          <p:cNvSpPr txBox="1"/>
          <p:nvPr/>
        </p:nvSpPr>
        <p:spPr>
          <a:xfrm>
            <a:off x="457201" y="2056081"/>
            <a:ext cx="52622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Každý, kdo má naději v něho,                 usiluje být čistý, tak jako on je čistý</a:t>
            </a:r>
            <a:r>
              <a:rPr lang="es-ES" sz="2400" b="1" dirty="0">
                <a:solidFill>
                  <a:schemeClr val="bg1"/>
                </a:solidFill>
              </a:rPr>
              <a:t>.</a:t>
            </a:r>
            <a:r>
              <a:rPr lang="cs-CZ" sz="2400" b="1" dirty="0">
                <a:solidFill>
                  <a:schemeClr val="bg1"/>
                </a:solidFill>
              </a:rPr>
              <a:t>                                    </a:t>
            </a:r>
            <a:r>
              <a:rPr lang="es-ES" sz="2400" b="1" dirty="0">
                <a:solidFill>
                  <a:schemeClr val="bg1"/>
                </a:solidFill>
              </a:rPr>
              <a:t> (1</a:t>
            </a:r>
            <a:r>
              <a:rPr lang="cs-CZ" sz="2400" b="1" dirty="0">
                <a:solidFill>
                  <a:schemeClr val="bg1"/>
                </a:solidFill>
              </a:rPr>
              <a:t>. list</a:t>
            </a:r>
            <a:r>
              <a:rPr lang="es-ES" sz="2400" b="1" dirty="0">
                <a:solidFill>
                  <a:schemeClr val="bg1"/>
                </a:solidFill>
              </a:rPr>
              <a:t> Jan</a:t>
            </a:r>
            <a:r>
              <a:rPr lang="cs-CZ" sz="2400" b="1" dirty="0" err="1">
                <a:solidFill>
                  <a:schemeClr val="bg1"/>
                </a:solidFill>
              </a:rPr>
              <a:t>ův</a:t>
            </a:r>
            <a:r>
              <a:rPr lang="es-ES" sz="2400" b="1" dirty="0">
                <a:solidFill>
                  <a:schemeClr val="bg1"/>
                </a:solidFill>
              </a:rPr>
              <a:t> 3</a:t>
            </a:r>
            <a:r>
              <a:rPr lang="cs-CZ" sz="2400" b="1" dirty="0">
                <a:solidFill>
                  <a:schemeClr val="bg1"/>
                </a:solidFill>
              </a:rPr>
              <a:t>,</a:t>
            </a:r>
            <a:r>
              <a:rPr lang="es-ES" sz="2400" b="1" dirty="0">
                <a:solidFill>
                  <a:schemeClr val="bg1"/>
                </a:solidFill>
              </a:rPr>
              <a:t>3)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1777EEE-189D-04A8-25D0-5C6F1458C013}"/>
              </a:ext>
            </a:extLst>
          </p:cNvPr>
          <p:cNvSpPr txBox="1"/>
          <p:nvPr/>
        </p:nvSpPr>
        <p:spPr>
          <a:xfrm flipH="1">
            <a:off x="6288735" y="5534150"/>
            <a:ext cx="5786710" cy="1232966"/>
          </a:xfrm>
          <a:prstGeom prst="flowChartTerminator">
            <a:avLst/>
          </a:prstGeom>
          <a:solidFill>
            <a:srgbClr val="DE005F"/>
          </a:solidFill>
          <a:ln>
            <a:solidFill>
              <a:srgbClr val="A485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lvl1pPr>
              <a:defRPr sz="2400" b="1"/>
            </a:lvl1pPr>
          </a:lstStyle>
          <a:p>
            <a:pPr algn="ctr"/>
            <a:endParaRPr lang="es-ES" dirty="0">
              <a:ln>
                <a:solidFill>
                  <a:srgbClr val="A485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2F2E3AF-4784-F04B-F893-2C67103EE97A}"/>
              </a:ext>
            </a:extLst>
          </p:cNvPr>
          <p:cNvSpPr txBox="1"/>
          <p:nvPr/>
        </p:nvSpPr>
        <p:spPr>
          <a:xfrm>
            <a:off x="6432155" y="5635743"/>
            <a:ext cx="55715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Hospodinova ustanovení jsou přímá, jsou                 pro radost v srdci. Hospodinovo </a:t>
            </a:r>
            <a:r>
              <a:rPr lang="cs-CZ" sz="2000" b="1" dirty="0" err="1">
                <a:solidFill>
                  <a:schemeClr val="bg1"/>
                </a:solidFill>
              </a:rPr>
              <a:t>přikízání</a:t>
            </a:r>
            <a:r>
              <a:rPr lang="cs-CZ" sz="2000" b="1" dirty="0">
                <a:solidFill>
                  <a:schemeClr val="bg1"/>
                </a:solidFill>
              </a:rPr>
              <a:t> je ryzí, dává očím světlo</a:t>
            </a:r>
            <a:r>
              <a:rPr lang="es-ES" sz="2000" b="1" dirty="0">
                <a:solidFill>
                  <a:schemeClr val="bg1"/>
                </a:solidFill>
              </a:rPr>
              <a:t>. (</a:t>
            </a:r>
            <a:r>
              <a:rPr lang="cs-CZ" sz="2000" b="1" dirty="0">
                <a:solidFill>
                  <a:schemeClr val="bg1"/>
                </a:solidFill>
              </a:rPr>
              <a:t>Ž</a:t>
            </a:r>
            <a:r>
              <a:rPr lang="es-ES" sz="2000" b="1" dirty="0">
                <a:solidFill>
                  <a:schemeClr val="bg1"/>
                </a:solidFill>
              </a:rPr>
              <a:t>alm 19</a:t>
            </a:r>
            <a:r>
              <a:rPr lang="cs-CZ" sz="2000" b="1" dirty="0">
                <a:solidFill>
                  <a:schemeClr val="bg1"/>
                </a:solidFill>
              </a:rPr>
              <a:t>,9</a:t>
            </a:r>
            <a:r>
              <a:rPr lang="es-ES" sz="20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8" name="Imagen 7" descr="Icono&#10;&#10;El contenido generado por IA puede ser incorrecto.">
            <a:extLst>
              <a:ext uri="{FF2B5EF4-FFF2-40B4-BE49-F238E27FC236}">
                <a16:creationId xmlns:a16="http://schemas.microsoft.com/office/drawing/2014/main" id="{501BA1D8-672F-0567-5D9D-F07DAB140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54" y="2125476"/>
            <a:ext cx="5614917" cy="3208524"/>
          </a:xfrm>
          <a:prstGeom prst="rect">
            <a:avLst/>
          </a:prstGeom>
          <a:blipFill dpi="0" rotWithShape="1">
            <a:blip r:embed="rId6"/>
            <a:srcRect/>
            <a:stretch>
              <a:fillRect l="257" t="-73711" r="-257" b="-131213"/>
            </a:stretch>
          </a:blipFill>
          <a:ln>
            <a:solidFill>
              <a:srgbClr val="DE005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  <p:pic>
        <p:nvPicPr>
          <p:cNvPr id="13" name="Imagen 12" descr="Una estrella de color azul&#10;&#10;El contenido generado por IA puede ser incorrecto.">
            <a:extLst>
              <a:ext uri="{FF2B5EF4-FFF2-40B4-BE49-F238E27FC236}">
                <a16:creationId xmlns:a16="http://schemas.microsoft.com/office/drawing/2014/main" id="{7C9B75F2-FEFD-8DB4-81BA-D1131D5CA7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5" y="3558592"/>
            <a:ext cx="5613091" cy="3208524"/>
          </a:xfrm>
          <a:prstGeom prst="rect">
            <a:avLst/>
          </a:prstGeom>
          <a:blipFill dpi="0" rotWithShape="1">
            <a:blip r:embed="rId6"/>
            <a:srcRect/>
            <a:stretch>
              <a:fillRect l="257" t="-73711" r="-257" b="-131213"/>
            </a:stretch>
          </a:blipFill>
          <a:ln>
            <a:solidFill>
              <a:srgbClr val="BF9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</p:spTree>
    <p:extLst>
      <p:ext uri="{BB962C8B-B14F-4D97-AF65-F5344CB8AC3E}">
        <p14:creationId xmlns:p14="http://schemas.microsoft.com/office/powerpoint/2010/main" val="85025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8" grpId="0"/>
      <p:bldP spid="19" grpId="0"/>
      <p:bldP spid="20" grpId="0" animBg="1"/>
      <p:bldP spid="5" grpId="0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113C9D77-C2B0-D2E4-D4F5-57EEAA2B0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18" y="69533"/>
            <a:ext cx="5958828" cy="13420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C9277499-010E-D63C-2C4C-787BA9DFB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" y="69533"/>
            <a:ext cx="5958828" cy="1342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D5C1C75-34B9-FCB7-7407-061CDFF068C7}"/>
              </a:ext>
            </a:extLst>
          </p:cNvPr>
          <p:cNvSpPr txBox="1"/>
          <p:nvPr/>
        </p:nvSpPr>
        <p:spPr>
          <a:xfrm>
            <a:off x="1342474" y="307111"/>
            <a:ext cx="4394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>
                  <a:solidFill>
                    <a:srgbClr val="FFFF00"/>
                  </a:solidFill>
                </a:ln>
                <a:solidFill>
                  <a:srgbClr val="E2D3ED"/>
                </a:solidFill>
              </a:rPr>
              <a:t>BŮH JE PRAVDIVÝ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A56F791-4821-9960-ACE1-465711FDB151}"/>
              </a:ext>
            </a:extLst>
          </p:cNvPr>
          <p:cNvSpPr txBox="1"/>
          <p:nvPr/>
        </p:nvSpPr>
        <p:spPr>
          <a:xfrm>
            <a:off x="6420813" y="72838"/>
            <a:ext cx="45720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>
                  <a:solidFill>
                    <a:srgbClr val="FFFF00"/>
                  </a:solidFill>
                </a:ln>
                <a:solidFill>
                  <a:srgbClr val="D2EFEE"/>
                </a:solidFill>
              </a:rPr>
              <a:t>ZÁKON JE PRAVDIVÝ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52CBD2B-B0FB-A71A-9A29-0D3C7BBE9530}"/>
              </a:ext>
            </a:extLst>
          </p:cNvPr>
          <p:cNvSpPr txBox="1"/>
          <p:nvPr/>
        </p:nvSpPr>
        <p:spPr>
          <a:xfrm flipH="1">
            <a:off x="99220" y="4975413"/>
            <a:ext cx="5925062" cy="1828802"/>
          </a:xfrm>
          <a:prstGeom prst="wedgeRoundRectCallout">
            <a:avLst>
              <a:gd name="adj1" fmla="val -25271"/>
              <a:gd name="adj2" fmla="val -55638"/>
              <a:gd name="adj3" fmla="val 16667"/>
            </a:avLst>
          </a:prstGeom>
          <a:solidFill>
            <a:srgbClr val="9B54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On je Skála. Jeho dílo je dokonalé, na všech jeho cestách je právo. Bůh je věrný                  a bez podlosti, je spravedlivý a přímý</a:t>
            </a:r>
            <a:r>
              <a:rPr lang="es-ES" dirty="0"/>
              <a:t>. </a:t>
            </a:r>
            <a:r>
              <a:rPr lang="cs-CZ" dirty="0"/>
              <a:t>                 </a:t>
            </a:r>
            <a:r>
              <a:rPr lang="es-ES" dirty="0"/>
              <a:t>(</a:t>
            </a:r>
            <a:r>
              <a:rPr lang="cs-CZ" dirty="0"/>
              <a:t>5. Mojžíšova</a:t>
            </a:r>
            <a:r>
              <a:rPr lang="es-ES" dirty="0"/>
              <a:t> 32</a:t>
            </a:r>
            <a:r>
              <a:rPr lang="cs-CZ" dirty="0"/>
              <a:t>,</a:t>
            </a:r>
            <a:r>
              <a:rPr lang="es-ES" dirty="0"/>
              <a:t>4)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F27A51A-F8C6-1907-1491-C23C49AB59D0}"/>
              </a:ext>
            </a:extLst>
          </p:cNvPr>
          <p:cNvSpPr txBox="1"/>
          <p:nvPr/>
        </p:nvSpPr>
        <p:spPr>
          <a:xfrm>
            <a:off x="362109" y="0"/>
            <a:ext cx="625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ln>
                  <a:solidFill>
                    <a:srgbClr val="FFFF00"/>
                  </a:solidFill>
                </a:ln>
                <a:solidFill>
                  <a:srgbClr val="E2D3ED"/>
                </a:solidFill>
              </a:rPr>
              <a:t>7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E6D372C-B45F-0C3A-FFE6-258FF2BA9B9D}"/>
              </a:ext>
            </a:extLst>
          </p:cNvPr>
          <p:cNvSpPr txBox="1"/>
          <p:nvPr/>
        </p:nvSpPr>
        <p:spPr>
          <a:xfrm>
            <a:off x="11245910" y="35910"/>
            <a:ext cx="625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n>
                  <a:solidFill>
                    <a:srgbClr val="FFFF00"/>
                  </a:solidFill>
                </a:ln>
                <a:solidFill>
                  <a:srgbClr val="4B78B6"/>
                </a:solidFill>
              </a:rPr>
              <a:t>G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3A04BE3-E305-5298-C758-DEC0D8456669}"/>
              </a:ext>
            </a:extLst>
          </p:cNvPr>
          <p:cNvSpPr txBox="1"/>
          <p:nvPr/>
        </p:nvSpPr>
        <p:spPr>
          <a:xfrm flipH="1">
            <a:off x="6678702" y="5785819"/>
            <a:ext cx="5082383" cy="1018396"/>
          </a:xfrm>
          <a:prstGeom prst="wedgeRoundRectCallout">
            <a:avLst>
              <a:gd name="adj1" fmla="val 27998"/>
              <a:gd name="adj2" fmla="val -61800"/>
              <a:gd name="adj3" fmla="val 16667"/>
            </a:avLst>
          </a:prstGeom>
          <a:solidFill>
            <a:srgbClr val="5C99B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Věčně spravedlivá je tvá spravedlnost, tvůj Zákon je pravda</a:t>
            </a:r>
            <a:r>
              <a:rPr lang="es-ES" dirty="0"/>
              <a:t>. (</a:t>
            </a:r>
            <a:r>
              <a:rPr lang="cs-CZ" dirty="0"/>
              <a:t>Ž</a:t>
            </a:r>
            <a:r>
              <a:rPr lang="es-ES" dirty="0"/>
              <a:t>alm 119</a:t>
            </a:r>
            <a:r>
              <a:rPr lang="cs-CZ" dirty="0"/>
              <a:t>,</a:t>
            </a:r>
            <a:r>
              <a:rPr lang="es-ES" dirty="0"/>
              <a:t>142)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1623D06-6A02-2FE3-9215-2A29377D5F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r="8851"/>
          <a:stretch>
            <a:fillRect/>
          </a:stretch>
        </p:blipFill>
        <p:spPr>
          <a:xfrm>
            <a:off x="99220" y="1481081"/>
            <a:ext cx="6471909" cy="3369419"/>
          </a:xfrm>
          <a:prstGeom prst="rect">
            <a:avLst/>
          </a:prstGeom>
          <a:blipFill dpi="0" rotWithShape="1">
            <a:blip r:embed="rId6"/>
            <a:srcRect/>
            <a:stretch>
              <a:fillRect l="257" t="-73711" r="-257" b="-131213"/>
            </a:stretch>
          </a:blipFill>
          <a:ln>
            <a:solidFill>
              <a:srgbClr val="9954B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  <p:pic>
        <p:nvPicPr>
          <p:cNvPr id="23" name="Imagen 2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954334E-114E-DA03-A7BB-47C9CEA4C2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7" t="4356" r="18980" b="14875"/>
          <a:stretch>
            <a:fillRect/>
          </a:stretch>
        </p:blipFill>
        <p:spPr>
          <a:xfrm>
            <a:off x="6720827" y="1627228"/>
            <a:ext cx="5405719" cy="3942910"/>
          </a:xfrm>
          <a:prstGeom prst="rect">
            <a:avLst/>
          </a:prstGeom>
          <a:blipFill dpi="0" rotWithShape="1">
            <a:blip r:embed="rId6"/>
            <a:srcRect/>
            <a:stretch>
              <a:fillRect l="257" t="-73711" r="-257" b="-131213"/>
            </a:stretch>
          </a:blipFill>
          <a:ln>
            <a:solidFill>
              <a:srgbClr val="4B79B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</p:pic>
    </p:spTree>
    <p:extLst>
      <p:ext uri="{BB962C8B-B14F-4D97-AF65-F5344CB8AC3E}">
        <p14:creationId xmlns:p14="http://schemas.microsoft.com/office/powerpoint/2010/main" val="211528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uiExpand="1" build="p" animBg="1"/>
      <p:bldP spid="20" grpId="0"/>
      <p:bldP spid="21" grpId="0"/>
      <p:bldP spid="22" grpId="0" uiExpand="1" build="p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3282</TotalTime>
  <Words>1364</Words>
  <Application>Microsoft Office PowerPoint</Application>
  <PresentationFormat>Širokoúhlá obrazovka</PresentationFormat>
  <Paragraphs>86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Abhaya Libre ExtraBold</vt:lpstr>
      <vt:lpstr>Arial</vt:lpstr>
      <vt:lpstr>Calibri</vt:lpstr>
      <vt:lpstr>Calibri Light</vt:lpstr>
      <vt:lpstr>Tema de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Ivo Kapec</cp:lastModifiedBy>
  <cp:revision>265</cp:revision>
  <dcterms:created xsi:type="dcterms:W3CDTF">2023-11-24T20:22:19Z</dcterms:created>
  <dcterms:modified xsi:type="dcterms:W3CDTF">2026-01-03T17:51:16Z</dcterms:modified>
</cp:coreProperties>
</file>